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SemiBold"/>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SemiBold-bold.fntdata"/><Relationship Id="rId23" Type="http://schemas.openxmlformats.org/officeDocument/2006/relationships/font" Target="fonts/Montserrat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boldItalic.fntdata"/><Relationship Id="rId25" Type="http://schemas.openxmlformats.org/officeDocument/2006/relationships/font" Target="fonts/Montserrat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7dddd3635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7dddd3635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7dddd36358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7dddd3635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7e7eba38d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7e7eba38d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7e7eba38d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7e7eba38d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7d9eeea511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7d9eeea511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7ec42f6d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7ec42f6d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7ef457c16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7ef457c16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7d9eeea511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7d9eeea511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7ef457c16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7ef457c16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7ef457c16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7ef457c16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7d9eeea511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7d9eeea511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7d9eeea511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7d9eeea511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7dafeb653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7dafeb653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7d9eeea511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7d9eeea511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7ef457c16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7ef457c16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7d9eeea511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7d9eeea511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jpg"/><Relationship Id="rId4" Type="http://schemas.openxmlformats.org/officeDocument/2006/relationships/image" Target="../media/image53.jpg"/><Relationship Id="rId10" Type="http://schemas.openxmlformats.org/officeDocument/2006/relationships/image" Target="../media/image32.png"/><Relationship Id="rId9" Type="http://schemas.openxmlformats.org/officeDocument/2006/relationships/image" Target="../media/image27.png"/><Relationship Id="rId5" Type="http://schemas.openxmlformats.org/officeDocument/2006/relationships/image" Target="../media/image47.jpg"/><Relationship Id="rId6" Type="http://schemas.openxmlformats.org/officeDocument/2006/relationships/image" Target="../media/image28.jpg"/><Relationship Id="rId7" Type="http://schemas.openxmlformats.org/officeDocument/2006/relationships/image" Target="../media/image36.jpg"/><Relationship Id="rId8"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jpg"/><Relationship Id="rId4" Type="http://schemas.openxmlformats.org/officeDocument/2006/relationships/image" Target="../media/image33.jpg"/><Relationship Id="rId9" Type="http://schemas.openxmlformats.org/officeDocument/2006/relationships/image" Target="../media/image38.gif"/><Relationship Id="rId5" Type="http://schemas.openxmlformats.org/officeDocument/2006/relationships/image" Target="../media/image34.jpg"/><Relationship Id="rId6" Type="http://schemas.openxmlformats.org/officeDocument/2006/relationships/image" Target="../media/image66.jpg"/><Relationship Id="rId7" Type="http://schemas.openxmlformats.org/officeDocument/2006/relationships/image" Target="../media/image72.jpg"/><Relationship Id="rId8" Type="http://schemas.openxmlformats.org/officeDocument/2006/relationships/image" Target="../media/image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57.png"/><Relationship Id="rId5" Type="http://schemas.openxmlformats.org/officeDocument/2006/relationships/image" Target="../media/image44.jpg"/><Relationship Id="rId6" Type="http://schemas.openxmlformats.org/officeDocument/2006/relationships/image" Target="../media/image54.png"/><Relationship Id="rId7"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55.png"/><Relationship Id="rId5" Type="http://schemas.openxmlformats.org/officeDocument/2006/relationships/image" Target="../media/image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9.png"/><Relationship Id="rId10" Type="http://schemas.openxmlformats.org/officeDocument/2006/relationships/image" Target="../media/image68.png"/><Relationship Id="rId9" Type="http://schemas.openxmlformats.org/officeDocument/2006/relationships/image" Target="../media/image69.png"/><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image" Target="../media/image74.png"/><Relationship Id="rId8"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8.png"/><Relationship Id="rId4" Type="http://schemas.openxmlformats.org/officeDocument/2006/relationships/image" Target="../media/image64.png"/><Relationship Id="rId10" Type="http://schemas.openxmlformats.org/officeDocument/2006/relationships/image" Target="../media/image73.png"/><Relationship Id="rId9" Type="http://schemas.openxmlformats.org/officeDocument/2006/relationships/image" Target="../media/image67.png"/><Relationship Id="rId5" Type="http://schemas.openxmlformats.org/officeDocument/2006/relationships/image" Target="../media/image63.png"/><Relationship Id="rId6" Type="http://schemas.openxmlformats.org/officeDocument/2006/relationships/image" Target="../media/image29.png"/><Relationship Id="rId7" Type="http://schemas.openxmlformats.org/officeDocument/2006/relationships/image" Target="../media/image70.png"/><Relationship Id="rId8"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45.png"/><Relationship Id="rId5" Type="http://schemas.openxmlformats.org/officeDocument/2006/relationships/image" Target="../media/image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1.png"/><Relationship Id="rId4" Type="http://schemas.openxmlformats.org/officeDocument/2006/relationships/image" Target="../media/image4.gif"/><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2.jpg"/><Relationship Id="rId10" Type="http://schemas.openxmlformats.org/officeDocument/2006/relationships/image" Target="../media/image9.png"/><Relationship Id="rId9" Type="http://schemas.openxmlformats.org/officeDocument/2006/relationships/image" Target="../media/image26.png"/><Relationship Id="rId5" Type="http://schemas.openxmlformats.org/officeDocument/2006/relationships/image" Target="../media/image5.jpg"/><Relationship Id="rId6" Type="http://schemas.openxmlformats.org/officeDocument/2006/relationships/image" Target="../media/image16.jpg"/><Relationship Id="rId7" Type="http://schemas.openxmlformats.org/officeDocument/2006/relationships/image" Target="../media/image13.png"/><Relationship Id="rId8"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jp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20.png"/><Relationship Id="rId11" Type="http://schemas.openxmlformats.org/officeDocument/2006/relationships/image" Target="../media/image30.png"/><Relationship Id="rId10" Type="http://schemas.openxmlformats.org/officeDocument/2006/relationships/image" Target="../media/image32.png"/><Relationship Id="rId9"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descr="a red letter n on a white background with a shadow (Provided by Tenor)" id="54" name="Google Shape;54;p13"/>
          <p:cNvPicPr preferRelativeResize="0"/>
          <p:nvPr/>
        </p:nvPicPr>
        <p:blipFill>
          <a:blip r:embed="rId3">
            <a:alphaModFix/>
          </a:blip>
          <a:stretch>
            <a:fillRect/>
          </a:stretch>
        </p:blipFill>
        <p:spPr>
          <a:xfrm>
            <a:off x="2982473" y="57300"/>
            <a:ext cx="3179075" cy="3179075"/>
          </a:xfrm>
          <a:prstGeom prst="rect">
            <a:avLst/>
          </a:prstGeom>
          <a:noFill/>
          <a:ln>
            <a:noFill/>
          </a:ln>
        </p:spPr>
      </p:pic>
      <p:sp>
        <p:nvSpPr>
          <p:cNvPr id="55" name="Google Shape;55;p13"/>
          <p:cNvSpPr txBox="1"/>
          <p:nvPr/>
        </p:nvSpPr>
        <p:spPr>
          <a:xfrm>
            <a:off x="2831863" y="2918725"/>
            <a:ext cx="34803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chemeClr val="lt1"/>
                </a:solidFill>
                <a:latin typeface="Montserrat SemiBold"/>
                <a:ea typeface="Montserrat SemiBold"/>
                <a:cs typeface="Montserrat SemiBold"/>
                <a:sym typeface="Montserrat SemiBold"/>
              </a:rPr>
              <a:t>Data Analysis</a:t>
            </a:r>
            <a:endParaRPr sz="3700">
              <a:solidFill>
                <a:schemeClr val="lt1"/>
              </a:solidFill>
              <a:latin typeface="Montserrat SemiBold"/>
              <a:ea typeface="Montserrat SemiBold"/>
              <a:cs typeface="Montserrat SemiBold"/>
              <a:sym typeface="Montserrat SemiBold"/>
            </a:endParaRPr>
          </a:p>
        </p:txBody>
      </p:sp>
      <p:sp>
        <p:nvSpPr>
          <p:cNvPr id="56" name="Google Shape;56;p13"/>
          <p:cNvSpPr txBox="1"/>
          <p:nvPr/>
        </p:nvSpPr>
        <p:spPr>
          <a:xfrm>
            <a:off x="6878440" y="4747596"/>
            <a:ext cx="31236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Montserrat SemiBold"/>
                <a:ea typeface="Montserrat SemiBold"/>
                <a:cs typeface="Montserrat SemiBold"/>
                <a:sym typeface="Montserrat SemiBold"/>
              </a:rPr>
              <a:t>By Nishant Pratap Singh</a:t>
            </a:r>
            <a:endParaRPr sz="13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pic>
        <p:nvPicPr>
          <p:cNvPr id="159" name="Google Shape;159;p22" title="3611989-elcck2hxyaaa5mb.jpg"/>
          <p:cNvPicPr preferRelativeResize="0"/>
          <p:nvPr/>
        </p:nvPicPr>
        <p:blipFill>
          <a:blip r:embed="rId3">
            <a:alphaModFix/>
          </a:blip>
          <a:stretch>
            <a:fillRect/>
          </a:stretch>
        </p:blipFill>
        <p:spPr>
          <a:xfrm>
            <a:off x="90938" y="247150"/>
            <a:ext cx="1873535" cy="1873535"/>
          </a:xfrm>
          <a:prstGeom prst="rect">
            <a:avLst/>
          </a:prstGeom>
          <a:noFill/>
          <a:ln>
            <a:noFill/>
          </a:ln>
        </p:spPr>
      </p:pic>
      <p:sp>
        <p:nvSpPr>
          <p:cNvPr id="160" name="Google Shape;160;p22"/>
          <p:cNvSpPr txBox="1"/>
          <p:nvPr/>
        </p:nvSpPr>
        <p:spPr>
          <a:xfrm>
            <a:off x="859525" y="402475"/>
            <a:ext cx="927900" cy="16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61" name="Google Shape;161;p22" title="CLASSWRR-1675587492295.jpg"/>
          <p:cNvPicPr preferRelativeResize="0"/>
          <p:nvPr/>
        </p:nvPicPr>
        <p:blipFill>
          <a:blip r:embed="rId4">
            <a:alphaModFix/>
          </a:blip>
          <a:stretch>
            <a:fillRect/>
          </a:stretch>
        </p:blipFill>
        <p:spPr>
          <a:xfrm>
            <a:off x="1423923" y="888611"/>
            <a:ext cx="2980866" cy="1656865"/>
          </a:xfrm>
          <a:prstGeom prst="rect">
            <a:avLst/>
          </a:prstGeom>
          <a:noFill/>
          <a:ln>
            <a:noFill/>
          </a:ln>
        </p:spPr>
      </p:pic>
      <p:pic>
        <p:nvPicPr>
          <p:cNvPr id="162" name="Google Shape;162;p22" title="117197-1080x1920-mobile-full-hd-netflix-background-photo.jpg"/>
          <p:cNvPicPr preferRelativeResize="0"/>
          <p:nvPr/>
        </p:nvPicPr>
        <p:blipFill>
          <a:blip r:embed="rId5">
            <a:alphaModFix/>
          </a:blip>
          <a:stretch>
            <a:fillRect/>
          </a:stretch>
        </p:blipFill>
        <p:spPr>
          <a:xfrm>
            <a:off x="361247" y="2108625"/>
            <a:ext cx="1453000" cy="2583125"/>
          </a:xfrm>
          <a:prstGeom prst="rect">
            <a:avLst/>
          </a:prstGeom>
          <a:noFill/>
          <a:ln>
            <a:noFill/>
          </a:ln>
        </p:spPr>
      </p:pic>
      <p:pic>
        <p:nvPicPr>
          <p:cNvPr id="163" name="Google Shape;163;p22" title="GEJKJFPXcAAHdB3-960x570.jpeg"/>
          <p:cNvPicPr preferRelativeResize="0"/>
          <p:nvPr/>
        </p:nvPicPr>
        <p:blipFill>
          <a:blip r:embed="rId6">
            <a:alphaModFix/>
          </a:blip>
          <a:stretch>
            <a:fillRect/>
          </a:stretch>
        </p:blipFill>
        <p:spPr>
          <a:xfrm>
            <a:off x="1614298" y="2481686"/>
            <a:ext cx="2790509" cy="1656865"/>
          </a:xfrm>
          <a:prstGeom prst="rect">
            <a:avLst/>
          </a:prstGeom>
          <a:noFill/>
          <a:ln>
            <a:noFill/>
          </a:ln>
        </p:spPr>
      </p:pic>
      <p:pic>
        <p:nvPicPr>
          <p:cNvPr id="164" name="Google Shape;164;p22" title="desktop-wallpaper-dark-netflix-top-dark-series-background-black-netflix-thumbnail.jpg"/>
          <p:cNvPicPr preferRelativeResize="0"/>
          <p:nvPr/>
        </p:nvPicPr>
        <p:blipFill>
          <a:blip r:embed="rId7">
            <a:alphaModFix/>
          </a:blip>
          <a:stretch>
            <a:fillRect/>
          </a:stretch>
        </p:blipFill>
        <p:spPr>
          <a:xfrm>
            <a:off x="3672023" y="622650"/>
            <a:ext cx="1799950" cy="3898201"/>
          </a:xfrm>
          <a:prstGeom prst="rect">
            <a:avLst/>
          </a:prstGeom>
          <a:noFill/>
          <a:ln>
            <a:noFill/>
          </a:ln>
        </p:spPr>
      </p:pic>
      <p:sp>
        <p:nvSpPr>
          <p:cNvPr id="165" name="Google Shape;165;p22"/>
          <p:cNvSpPr txBox="1"/>
          <p:nvPr/>
        </p:nvSpPr>
        <p:spPr>
          <a:xfrm>
            <a:off x="172725" y="144600"/>
            <a:ext cx="4782300" cy="9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SemiBold"/>
                <a:ea typeface="Montserrat SemiBold"/>
                <a:cs typeface="Montserrat SemiBold"/>
                <a:sym typeface="Montserrat SemiBold"/>
              </a:rPr>
              <a:t>Average Movie Duration</a:t>
            </a:r>
            <a:endParaRPr sz="2800">
              <a:solidFill>
                <a:schemeClr val="lt1"/>
              </a:solidFill>
              <a:latin typeface="Montserrat SemiBold"/>
              <a:ea typeface="Montserrat SemiBold"/>
              <a:cs typeface="Montserrat SemiBold"/>
              <a:sym typeface="Montserrat SemiBold"/>
            </a:endParaRPr>
          </a:p>
        </p:txBody>
      </p:sp>
      <p:grpSp>
        <p:nvGrpSpPr>
          <p:cNvPr id="166" name="Google Shape;166;p22"/>
          <p:cNvGrpSpPr/>
          <p:nvPr/>
        </p:nvGrpSpPr>
        <p:grpSpPr>
          <a:xfrm>
            <a:off x="1213827" y="1427283"/>
            <a:ext cx="2875983" cy="2127839"/>
            <a:chOff x="546538" y="1245957"/>
            <a:chExt cx="2841600" cy="2102400"/>
          </a:xfrm>
        </p:grpSpPr>
        <p:sp>
          <p:nvSpPr>
            <p:cNvPr id="167" name="Google Shape;167;p22"/>
            <p:cNvSpPr/>
            <p:nvPr/>
          </p:nvSpPr>
          <p:spPr>
            <a:xfrm>
              <a:off x="546538" y="1245957"/>
              <a:ext cx="2841600" cy="2102400"/>
            </a:xfrm>
            <a:prstGeom prst="roundRect">
              <a:avLst>
                <a:gd fmla="val 16667" name="adj"/>
              </a:avLst>
            </a:prstGeom>
            <a:solidFill>
              <a:schemeClr val="dk1"/>
            </a:solidFill>
            <a:ln cap="flat" cmpd="sng" w="10725">
              <a:solidFill>
                <a:srgbClr val="FF0000"/>
              </a:solidFill>
              <a:prstDash val="solid"/>
              <a:round/>
              <a:headEnd len="sm" w="sm" type="none"/>
              <a:tailEnd len="sm" w="sm" type="none"/>
            </a:ln>
          </p:spPr>
          <p:txBody>
            <a:bodyPr anchorCtr="0" anchor="ctr" bIns="103050" lIns="103050" spcFirstLastPara="1" rIns="103050" wrap="square" tIns="103050">
              <a:noAutofit/>
            </a:bodyPr>
            <a:lstStyle/>
            <a:p>
              <a:pPr indent="0" lvl="0" marL="0" rtl="0" algn="l">
                <a:spcBef>
                  <a:spcPts val="0"/>
                </a:spcBef>
                <a:spcAft>
                  <a:spcPts val="0"/>
                </a:spcAft>
                <a:buNone/>
              </a:pPr>
              <a:r>
                <a:rPr lang="en" sz="1184">
                  <a:solidFill>
                    <a:srgbClr val="93C47D"/>
                  </a:solidFill>
                  <a:latin typeface="Montserrat SemiBold"/>
                  <a:ea typeface="Montserrat SemiBold"/>
                  <a:cs typeface="Montserrat SemiBold"/>
                  <a:sym typeface="Montserrat SemiBold"/>
                </a:rPr>
                <a:t>Select </a:t>
              </a:r>
              <a:r>
                <a:rPr lang="en" sz="1184">
                  <a:solidFill>
                    <a:srgbClr val="FF9900"/>
                  </a:solidFill>
                  <a:latin typeface="Montserrat SemiBold"/>
                  <a:ea typeface="Montserrat SemiBold"/>
                  <a:cs typeface="Montserrat SemiBold"/>
                  <a:sym typeface="Montserrat SemiBold"/>
                </a:rPr>
                <a:t>avg</a:t>
              </a:r>
              <a:r>
                <a:rPr lang="en" sz="1184">
                  <a:solidFill>
                    <a:schemeClr val="lt1"/>
                  </a:solidFill>
                  <a:latin typeface="Montserrat SemiBold"/>
                  <a:ea typeface="Montserrat SemiBold"/>
                  <a:cs typeface="Montserrat SemiBold"/>
                  <a:sym typeface="Montserrat SemiBold"/>
                </a:rPr>
                <a:t>(duration) </a:t>
              </a:r>
              <a:r>
                <a:rPr lang="en" sz="1184">
                  <a:solidFill>
                    <a:srgbClr val="93C47D"/>
                  </a:solidFill>
                  <a:latin typeface="Montserrat SemiBold"/>
                  <a:ea typeface="Montserrat SemiBold"/>
                  <a:cs typeface="Montserrat SemiBold"/>
                  <a:sym typeface="Montserrat SemiBold"/>
                </a:rPr>
                <a:t>as </a:t>
              </a:r>
              <a:r>
                <a:rPr lang="en" sz="1184">
                  <a:solidFill>
                    <a:schemeClr val="lt1"/>
                  </a:solidFill>
                  <a:latin typeface="Montserrat SemiBold"/>
                  <a:ea typeface="Montserrat SemiBold"/>
                  <a:cs typeface="Montserrat SemiBold"/>
                  <a:sym typeface="Montserrat SemiBold"/>
                </a:rPr>
                <a:t>'Average Duration' </a:t>
              </a:r>
              <a:endParaRPr sz="1184">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184">
                  <a:solidFill>
                    <a:srgbClr val="93C47D"/>
                  </a:solidFill>
                  <a:latin typeface="Montserrat SemiBold"/>
                  <a:ea typeface="Montserrat SemiBold"/>
                  <a:cs typeface="Montserrat SemiBold"/>
                  <a:sym typeface="Montserrat SemiBold"/>
                </a:rPr>
                <a:t>From </a:t>
              </a:r>
              <a:r>
                <a:rPr lang="en" sz="1184">
                  <a:solidFill>
                    <a:schemeClr val="lt1"/>
                  </a:solidFill>
                  <a:latin typeface="Montserrat SemiBold"/>
                  <a:ea typeface="Montserrat SemiBold"/>
                  <a:cs typeface="Montserrat SemiBold"/>
                  <a:sym typeface="Montserrat SemiBold"/>
                </a:rPr>
                <a:t>netflix </a:t>
              </a:r>
              <a:endParaRPr sz="1184">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184">
                  <a:solidFill>
                    <a:srgbClr val="93C47D"/>
                  </a:solidFill>
                  <a:latin typeface="Montserrat SemiBold"/>
                  <a:ea typeface="Montserrat SemiBold"/>
                  <a:cs typeface="Montserrat SemiBold"/>
                  <a:sym typeface="Montserrat SemiBold"/>
                </a:rPr>
                <a:t>Where </a:t>
              </a:r>
              <a:r>
                <a:rPr lang="en" sz="1184">
                  <a:solidFill>
                    <a:schemeClr val="lt1"/>
                  </a:solidFill>
                  <a:latin typeface="Montserrat SemiBold"/>
                  <a:ea typeface="Montserrat SemiBold"/>
                  <a:cs typeface="Montserrat SemiBold"/>
                  <a:sym typeface="Montserrat SemiBold"/>
                </a:rPr>
                <a:t>type </a:t>
              </a:r>
              <a:r>
                <a:rPr lang="en" sz="1184">
                  <a:solidFill>
                    <a:srgbClr val="93C47D"/>
                  </a:solidFill>
                  <a:latin typeface="Montserrat SemiBold"/>
                  <a:ea typeface="Montserrat SemiBold"/>
                  <a:cs typeface="Montserrat SemiBold"/>
                  <a:sym typeface="Montserrat SemiBold"/>
                </a:rPr>
                <a:t>= 'movie';</a:t>
              </a:r>
              <a:endParaRPr sz="1184">
                <a:solidFill>
                  <a:srgbClr val="93C47D"/>
                </a:solidFill>
                <a:latin typeface="Montserrat SemiBold"/>
                <a:ea typeface="Montserrat SemiBold"/>
                <a:cs typeface="Montserrat SemiBold"/>
                <a:sym typeface="Montserrat SemiBold"/>
              </a:endParaRPr>
            </a:p>
          </p:txBody>
        </p:sp>
        <p:pic>
          <p:nvPicPr>
            <p:cNvPr id="168" name="Google Shape;168;p22"/>
            <p:cNvPicPr preferRelativeResize="0"/>
            <p:nvPr/>
          </p:nvPicPr>
          <p:blipFill>
            <a:blip r:embed="rId8">
              <a:alphaModFix/>
            </a:blip>
            <a:stretch>
              <a:fillRect/>
            </a:stretch>
          </p:blipFill>
          <p:spPr>
            <a:xfrm>
              <a:off x="743900" y="1381875"/>
              <a:ext cx="343125" cy="343125"/>
            </a:xfrm>
            <a:prstGeom prst="rect">
              <a:avLst/>
            </a:prstGeom>
            <a:solidFill>
              <a:schemeClr val="dk1"/>
            </a:solidFill>
            <a:ln>
              <a:noFill/>
            </a:ln>
          </p:spPr>
        </p:pic>
      </p:grpSp>
      <p:grpSp>
        <p:nvGrpSpPr>
          <p:cNvPr id="169" name="Google Shape;169;p22"/>
          <p:cNvGrpSpPr/>
          <p:nvPr/>
        </p:nvGrpSpPr>
        <p:grpSpPr>
          <a:xfrm>
            <a:off x="6120634" y="1535837"/>
            <a:ext cx="2007816" cy="2055913"/>
            <a:chOff x="6000168" y="2838595"/>
            <a:chExt cx="1866000" cy="1910700"/>
          </a:xfrm>
        </p:grpSpPr>
        <p:sp>
          <p:nvSpPr>
            <p:cNvPr id="170" name="Google Shape;170;p22"/>
            <p:cNvSpPr/>
            <p:nvPr/>
          </p:nvSpPr>
          <p:spPr>
            <a:xfrm>
              <a:off x="6000168" y="2838595"/>
              <a:ext cx="1866000" cy="1910700"/>
            </a:xfrm>
            <a:prstGeom prst="verticalScroll">
              <a:avLst>
                <a:gd fmla="val 12500" name="adj"/>
              </a:avLst>
            </a:prstGeom>
            <a:solidFill>
              <a:srgbClr val="FF0000"/>
            </a:solidFill>
            <a:ln cap="flat" cmpd="sng" w="10250">
              <a:solidFill>
                <a:schemeClr val="dk2"/>
              </a:solidFill>
              <a:prstDash val="solid"/>
              <a:round/>
              <a:headEnd len="sm" w="sm" type="none"/>
              <a:tailEnd len="sm" w="sm" type="none"/>
            </a:ln>
          </p:spPr>
          <p:txBody>
            <a:bodyPr anchorCtr="0" anchor="ctr" bIns="98375" lIns="98375" spcFirstLastPara="1" rIns="98375" wrap="square" tIns="98375">
              <a:noAutofit/>
            </a:bodyPr>
            <a:lstStyle/>
            <a:p>
              <a:pPr indent="0" lvl="0" marL="0" rtl="0" algn="ctr">
                <a:spcBef>
                  <a:spcPts val="0"/>
                </a:spcBef>
                <a:spcAft>
                  <a:spcPts val="0"/>
                </a:spcAft>
                <a:buClr>
                  <a:schemeClr val="dk1"/>
                </a:buClr>
                <a:buSzPts val="1100"/>
                <a:buFont typeface="Arial"/>
                <a:buNone/>
              </a:pPr>
              <a:r>
                <a:rPr lang="en" sz="1489">
                  <a:solidFill>
                    <a:schemeClr val="lt1"/>
                  </a:solidFill>
                  <a:latin typeface="Montserrat SemiBold"/>
                  <a:ea typeface="Montserrat SemiBold"/>
                  <a:cs typeface="Montserrat SemiBold"/>
                  <a:sym typeface="Montserrat SemiBold"/>
                </a:rPr>
                <a:t>99.569 mins</a:t>
              </a:r>
              <a:endParaRPr sz="521"/>
            </a:p>
          </p:txBody>
        </p:sp>
        <p:pic>
          <p:nvPicPr>
            <p:cNvPr id="171" name="Google Shape;171;p22"/>
            <p:cNvPicPr preferRelativeResize="0"/>
            <p:nvPr/>
          </p:nvPicPr>
          <p:blipFill>
            <a:blip r:embed="rId9">
              <a:alphaModFix/>
            </a:blip>
            <a:stretch>
              <a:fillRect/>
            </a:stretch>
          </p:blipFill>
          <p:spPr>
            <a:xfrm>
              <a:off x="6354973" y="3125557"/>
              <a:ext cx="419100" cy="419100"/>
            </a:xfrm>
            <a:prstGeom prst="rect">
              <a:avLst/>
            </a:prstGeom>
            <a:noFill/>
            <a:ln>
              <a:noFill/>
            </a:ln>
          </p:spPr>
        </p:pic>
      </p:grpSp>
      <p:pic>
        <p:nvPicPr>
          <p:cNvPr id="172" name="Google Shape;172;p22"/>
          <p:cNvPicPr preferRelativeResize="0"/>
          <p:nvPr/>
        </p:nvPicPr>
        <p:blipFill>
          <a:blip r:embed="rId10">
            <a:alphaModFix/>
          </a:blip>
          <a:stretch>
            <a:fillRect/>
          </a:stretch>
        </p:blipFill>
        <p:spPr>
          <a:xfrm>
            <a:off x="4404801" y="2271050"/>
            <a:ext cx="1383375" cy="75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 name="Shape 176"/>
        <p:cNvGrpSpPr/>
        <p:nvPr/>
      </p:nvGrpSpPr>
      <p:grpSpPr>
        <a:xfrm>
          <a:off x="0" y="0"/>
          <a:ext cx="0" cy="0"/>
          <a:chOff x="0" y="0"/>
          <a:chExt cx="0" cy="0"/>
        </a:xfrm>
      </p:grpSpPr>
      <p:pic>
        <p:nvPicPr>
          <p:cNvPr id="177" name="Google Shape;177;p23" title="images (2).jpeg"/>
          <p:cNvPicPr preferRelativeResize="0"/>
          <p:nvPr/>
        </p:nvPicPr>
        <p:blipFill>
          <a:blip r:embed="rId3">
            <a:alphaModFix/>
          </a:blip>
          <a:stretch>
            <a:fillRect/>
          </a:stretch>
        </p:blipFill>
        <p:spPr>
          <a:xfrm>
            <a:off x="2394113" y="2661200"/>
            <a:ext cx="1743075" cy="2619375"/>
          </a:xfrm>
          <a:prstGeom prst="rect">
            <a:avLst/>
          </a:prstGeom>
          <a:noFill/>
          <a:ln>
            <a:noFill/>
          </a:ln>
        </p:spPr>
      </p:pic>
      <p:pic>
        <p:nvPicPr>
          <p:cNvPr id="178" name="Google Shape;178;p23" title="MV5BYWJkOWM3NDQtYmQ0Mi00MzliLTg4YzctNDk2ZjY4NDQwYTRmXkEyXkFqcGc@._V1_.jpg"/>
          <p:cNvPicPr preferRelativeResize="0"/>
          <p:nvPr/>
        </p:nvPicPr>
        <p:blipFill>
          <a:blip r:embed="rId4">
            <a:alphaModFix/>
          </a:blip>
          <a:stretch>
            <a:fillRect/>
          </a:stretch>
        </p:blipFill>
        <p:spPr>
          <a:xfrm>
            <a:off x="6408350" y="320975"/>
            <a:ext cx="2735649" cy="4103474"/>
          </a:xfrm>
          <a:prstGeom prst="rect">
            <a:avLst/>
          </a:prstGeom>
          <a:noFill/>
          <a:ln>
            <a:noFill/>
          </a:ln>
        </p:spPr>
      </p:pic>
      <p:sp>
        <p:nvSpPr>
          <p:cNvPr id="179" name="Google Shape;179;p23"/>
          <p:cNvSpPr txBox="1"/>
          <p:nvPr/>
        </p:nvSpPr>
        <p:spPr>
          <a:xfrm>
            <a:off x="4884150" y="54500"/>
            <a:ext cx="5077200" cy="11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SemiBold"/>
                <a:ea typeface="Montserrat SemiBold"/>
                <a:cs typeface="Montserrat SemiBold"/>
                <a:sym typeface="Montserrat SemiBold"/>
              </a:rPr>
              <a:t>Top 5 Latest Titles</a:t>
            </a:r>
            <a:endParaRPr sz="2800">
              <a:solidFill>
                <a:schemeClr val="lt1"/>
              </a:solidFill>
              <a:latin typeface="Montserrat SemiBold"/>
              <a:ea typeface="Montserrat SemiBold"/>
              <a:cs typeface="Montserrat SemiBold"/>
              <a:sym typeface="Montserrat SemiBold"/>
            </a:endParaRPr>
          </a:p>
        </p:txBody>
      </p:sp>
      <p:pic>
        <p:nvPicPr>
          <p:cNvPr id="180" name="Google Shape;180;p23" title="MV5BNGIzODM1ZmQtNzQ3MS00NzE4LTk1M2YtNGI5MzcxMGIxYWY2XkEyXkFqcGc@._V1_.jpg"/>
          <p:cNvPicPr preferRelativeResize="0"/>
          <p:nvPr/>
        </p:nvPicPr>
        <p:blipFill>
          <a:blip r:embed="rId5">
            <a:alphaModFix/>
          </a:blip>
          <a:stretch>
            <a:fillRect/>
          </a:stretch>
        </p:blipFill>
        <p:spPr>
          <a:xfrm>
            <a:off x="6632212" y="2494550"/>
            <a:ext cx="2511800" cy="3520049"/>
          </a:xfrm>
          <a:prstGeom prst="rect">
            <a:avLst/>
          </a:prstGeom>
          <a:noFill/>
          <a:ln>
            <a:noFill/>
          </a:ln>
        </p:spPr>
      </p:pic>
      <p:sp>
        <p:nvSpPr>
          <p:cNvPr id="181" name="Google Shape;181;p23"/>
          <p:cNvSpPr/>
          <p:nvPr/>
        </p:nvSpPr>
        <p:spPr>
          <a:xfrm>
            <a:off x="333467" y="568918"/>
            <a:ext cx="2947023" cy="2180399"/>
          </a:xfrm>
          <a:prstGeom prst="roundRect">
            <a:avLst>
              <a:gd fmla="val 16667" name="adj"/>
            </a:avLst>
          </a:prstGeom>
          <a:solidFill>
            <a:schemeClr val="dk1"/>
          </a:solidFill>
          <a:ln cap="flat" cmpd="sng" w="11000">
            <a:solidFill>
              <a:srgbClr val="FF0000"/>
            </a:solidFill>
            <a:prstDash val="solid"/>
            <a:round/>
            <a:headEnd len="sm" w="sm" type="none"/>
            <a:tailEnd len="sm" w="sm" type="none"/>
          </a:ln>
        </p:spPr>
        <p:txBody>
          <a:bodyPr anchorCtr="0" anchor="ctr" bIns="105600" lIns="105600" spcFirstLastPara="1" rIns="105600" wrap="square" tIns="105600">
            <a:noAutofit/>
          </a:bodyPr>
          <a:lstStyle/>
          <a:p>
            <a:pPr indent="0" lvl="0" marL="0" rtl="0" algn="l">
              <a:spcBef>
                <a:spcPts val="0"/>
              </a:spcBef>
              <a:spcAft>
                <a:spcPts val="0"/>
              </a:spcAft>
              <a:buNone/>
            </a:pPr>
            <a:r>
              <a:rPr lang="en" sz="1213">
                <a:solidFill>
                  <a:srgbClr val="93C47D"/>
                </a:solidFill>
                <a:latin typeface="Montserrat SemiBold"/>
                <a:ea typeface="Montserrat SemiBold"/>
                <a:cs typeface="Montserrat SemiBold"/>
                <a:sym typeface="Montserrat SemiBold"/>
              </a:rPr>
              <a:t>SELECT </a:t>
            </a:r>
            <a:r>
              <a:rPr lang="en" sz="1213">
                <a:solidFill>
                  <a:schemeClr val="lt1"/>
                </a:solidFill>
                <a:latin typeface="Montserrat SemiBold"/>
                <a:ea typeface="Montserrat SemiBold"/>
                <a:cs typeface="Montserrat SemiBold"/>
                <a:sym typeface="Montserrat SemiBold"/>
              </a:rPr>
              <a:t>show_id, title, date_added_date</a:t>
            </a:r>
            <a:endParaRPr sz="1213">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213">
                <a:solidFill>
                  <a:srgbClr val="93C47D"/>
                </a:solidFill>
                <a:latin typeface="Montserrat SemiBold"/>
                <a:ea typeface="Montserrat SemiBold"/>
                <a:cs typeface="Montserrat SemiBold"/>
                <a:sym typeface="Montserrat SemiBold"/>
              </a:rPr>
              <a:t>FROM </a:t>
            </a:r>
            <a:r>
              <a:rPr lang="en" sz="1213">
                <a:solidFill>
                  <a:schemeClr val="lt1"/>
                </a:solidFill>
                <a:latin typeface="Montserrat SemiBold"/>
                <a:ea typeface="Montserrat SemiBold"/>
                <a:cs typeface="Montserrat SemiBold"/>
                <a:sym typeface="Montserrat SemiBold"/>
              </a:rPr>
              <a:t>netflix</a:t>
            </a:r>
            <a:endParaRPr sz="1213">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213">
                <a:solidFill>
                  <a:srgbClr val="93C47D"/>
                </a:solidFill>
                <a:latin typeface="Montserrat SemiBold"/>
                <a:ea typeface="Montserrat SemiBold"/>
                <a:cs typeface="Montserrat SemiBold"/>
                <a:sym typeface="Montserrat SemiBold"/>
              </a:rPr>
              <a:t>Order by </a:t>
            </a:r>
            <a:r>
              <a:rPr lang="en" sz="1213">
                <a:solidFill>
                  <a:schemeClr val="lt1"/>
                </a:solidFill>
                <a:latin typeface="Montserrat SemiBold"/>
                <a:ea typeface="Montserrat SemiBold"/>
                <a:cs typeface="Montserrat SemiBold"/>
                <a:sym typeface="Montserrat SemiBold"/>
              </a:rPr>
              <a:t>date_added_date</a:t>
            </a:r>
            <a:r>
              <a:rPr lang="en" sz="1213">
                <a:solidFill>
                  <a:srgbClr val="93C47D"/>
                </a:solidFill>
                <a:latin typeface="Montserrat SemiBold"/>
                <a:ea typeface="Montserrat SemiBold"/>
                <a:cs typeface="Montserrat SemiBold"/>
                <a:sym typeface="Montserrat SemiBold"/>
              </a:rPr>
              <a:t> desc</a:t>
            </a:r>
            <a:endParaRPr sz="1213">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213">
                <a:solidFill>
                  <a:srgbClr val="93C47D"/>
                </a:solidFill>
                <a:latin typeface="Montserrat SemiBold"/>
                <a:ea typeface="Montserrat SemiBold"/>
                <a:cs typeface="Montserrat SemiBold"/>
                <a:sym typeface="Montserrat SemiBold"/>
              </a:rPr>
              <a:t>LIMIT 5;</a:t>
            </a:r>
            <a:endParaRPr sz="1213">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213">
              <a:solidFill>
                <a:srgbClr val="93C47D"/>
              </a:solidFill>
              <a:latin typeface="Montserrat SemiBold"/>
              <a:ea typeface="Montserrat SemiBold"/>
              <a:cs typeface="Montserrat SemiBold"/>
              <a:sym typeface="Montserrat SemiBold"/>
            </a:endParaRPr>
          </a:p>
        </p:txBody>
      </p:sp>
      <p:pic>
        <p:nvPicPr>
          <p:cNvPr id="182" name="Google Shape;182;p23" title="MV5BOTQyN2E1NDMtN2MyNy00YjI2LTliYTctZDU2OTA4YTQ1NTU5XkEyXkFqcGc@._V1_.jpg"/>
          <p:cNvPicPr preferRelativeResize="0"/>
          <p:nvPr/>
        </p:nvPicPr>
        <p:blipFill>
          <a:blip r:embed="rId6">
            <a:alphaModFix/>
          </a:blip>
          <a:stretch>
            <a:fillRect/>
          </a:stretch>
        </p:blipFill>
        <p:spPr>
          <a:xfrm>
            <a:off x="3378887" y="568925"/>
            <a:ext cx="2033025" cy="3010403"/>
          </a:xfrm>
          <a:prstGeom prst="rect">
            <a:avLst/>
          </a:prstGeom>
          <a:noFill/>
          <a:ln>
            <a:noFill/>
          </a:ln>
        </p:spPr>
      </p:pic>
      <p:pic>
        <p:nvPicPr>
          <p:cNvPr id="183" name="Google Shape;183;p23" title="MV5BY2U5MjY1NWEtZDI2MS00NTlhLWEyODQtYzE0MzY3NDUyNzE3XkEyXkFqcGc@._V1_.jpg"/>
          <p:cNvPicPr preferRelativeResize="0"/>
          <p:nvPr/>
        </p:nvPicPr>
        <p:blipFill>
          <a:blip r:embed="rId7">
            <a:alphaModFix/>
          </a:blip>
          <a:stretch>
            <a:fillRect/>
          </a:stretch>
        </p:blipFill>
        <p:spPr>
          <a:xfrm>
            <a:off x="4137200" y="1760676"/>
            <a:ext cx="2596737" cy="3848125"/>
          </a:xfrm>
          <a:prstGeom prst="rect">
            <a:avLst/>
          </a:prstGeom>
          <a:noFill/>
          <a:ln>
            <a:noFill/>
          </a:ln>
        </p:spPr>
      </p:pic>
      <p:pic>
        <p:nvPicPr>
          <p:cNvPr id="184" name="Google Shape;184;p23"/>
          <p:cNvPicPr preferRelativeResize="0"/>
          <p:nvPr/>
        </p:nvPicPr>
        <p:blipFill rotWithShape="1">
          <a:blip r:embed="rId8">
            <a:alphaModFix/>
          </a:blip>
          <a:srcRect b="0" l="4474" r="3087" t="0"/>
          <a:stretch/>
        </p:blipFill>
        <p:spPr>
          <a:xfrm>
            <a:off x="5043900" y="1606800"/>
            <a:ext cx="3593700" cy="1929900"/>
          </a:xfrm>
          <a:prstGeom prst="roundRect">
            <a:avLst>
              <a:gd fmla="val 16667" name="adj"/>
            </a:avLst>
          </a:prstGeom>
          <a:noFill/>
          <a:ln cap="flat" cmpd="sng" w="9525">
            <a:solidFill>
              <a:srgbClr val="FF0000"/>
            </a:solidFill>
            <a:prstDash val="solid"/>
            <a:round/>
            <a:headEnd len="sm" w="sm" type="none"/>
            <a:tailEnd len="sm" w="sm" type="none"/>
          </a:ln>
        </p:spPr>
      </p:pic>
      <p:pic>
        <p:nvPicPr>
          <p:cNvPr descr="a black and white arrow points to the right (Provided by Tenor)" id="185" name="Google Shape;185;p23"/>
          <p:cNvPicPr preferRelativeResize="0"/>
          <p:nvPr/>
        </p:nvPicPr>
        <p:blipFill>
          <a:blip r:embed="rId9">
            <a:alphaModFix/>
          </a:blip>
          <a:stretch>
            <a:fillRect/>
          </a:stretch>
        </p:blipFill>
        <p:spPr>
          <a:xfrm>
            <a:off x="3561350" y="1929875"/>
            <a:ext cx="1201700" cy="641871"/>
          </a:xfrm>
          <a:prstGeom prst="rect">
            <a:avLst/>
          </a:prstGeom>
          <a:noFill/>
          <a:ln>
            <a:noFill/>
          </a:ln>
        </p:spPr>
      </p:pic>
      <p:grpSp>
        <p:nvGrpSpPr>
          <p:cNvPr id="186" name="Google Shape;186;p23"/>
          <p:cNvGrpSpPr/>
          <p:nvPr/>
        </p:nvGrpSpPr>
        <p:grpSpPr>
          <a:xfrm>
            <a:off x="510987" y="792804"/>
            <a:ext cx="680396" cy="161590"/>
            <a:chOff x="6745226" y="498844"/>
            <a:chExt cx="569464" cy="141386"/>
          </a:xfrm>
        </p:grpSpPr>
        <p:sp>
          <p:nvSpPr>
            <p:cNvPr id="187" name="Google Shape;187;p23"/>
            <p:cNvSpPr/>
            <p:nvPr/>
          </p:nvSpPr>
          <p:spPr>
            <a:xfrm>
              <a:off x="6745226" y="500130"/>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sz="1360">
                <a:solidFill>
                  <a:schemeClr val="lt1"/>
                </a:solidFill>
              </a:endParaRPr>
            </a:p>
          </p:txBody>
        </p:sp>
        <p:sp>
          <p:nvSpPr>
            <p:cNvPr id="188" name="Google Shape;188;p23"/>
            <p:cNvSpPr/>
            <p:nvPr/>
          </p:nvSpPr>
          <p:spPr>
            <a:xfrm>
              <a:off x="6955260" y="500125"/>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b="1" sz="1360">
                <a:solidFill>
                  <a:schemeClr val="lt1"/>
                </a:solidFill>
              </a:endParaRPr>
            </a:p>
          </p:txBody>
        </p:sp>
        <p:sp>
          <p:nvSpPr>
            <p:cNvPr id="189" name="Google Shape;189;p23"/>
            <p:cNvSpPr/>
            <p:nvPr/>
          </p:nvSpPr>
          <p:spPr>
            <a:xfrm>
              <a:off x="7165290" y="498844"/>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b="1" sz="1360">
                <a:solidFill>
                  <a:schemeClr val="lt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4000">
              <a:srgbClr val="B93A3A"/>
            </a:gs>
            <a:gs pos="37000">
              <a:schemeClr val="dk1"/>
            </a:gs>
            <a:gs pos="73000">
              <a:schemeClr val="dk1"/>
            </a:gs>
            <a:gs pos="100000">
              <a:srgbClr val="CC0000"/>
            </a:gs>
            <a:gs pos="100000">
              <a:srgbClr val="737373"/>
            </a:gs>
          </a:gsLst>
          <a:path path="circle">
            <a:fillToRect b="100%" l="0%" r="100%" t="0%"/>
          </a:path>
          <a:tileRect b="0%" l="-100%" r="0%" t="-100%"/>
        </a:gradFill>
      </p:bgPr>
    </p:bg>
    <p:spTree>
      <p:nvGrpSpPr>
        <p:cNvPr id="193" name="Shape 193"/>
        <p:cNvGrpSpPr/>
        <p:nvPr/>
      </p:nvGrpSpPr>
      <p:grpSpPr>
        <a:xfrm>
          <a:off x="0" y="0"/>
          <a:ext cx="0" cy="0"/>
          <a:chOff x="0" y="0"/>
          <a:chExt cx="0" cy="0"/>
        </a:xfrm>
      </p:grpSpPr>
      <p:pic>
        <p:nvPicPr>
          <p:cNvPr id="194" name="Google Shape;194;p24"/>
          <p:cNvPicPr preferRelativeResize="0"/>
          <p:nvPr/>
        </p:nvPicPr>
        <p:blipFill>
          <a:blip r:embed="rId3">
            <a:alphaModFix/>
          </a:blip>
          <a:stretch>
            <a:fillRect/>
          </a:stretch>
        </p:blipFill>
        <p:spPr>
          <a:xfrm>
            <a:off x="7100325" y="1847375"/>
            <a:ext cx="2366775" cy="4618376"/>
          </a:xfrm>
          <a:prstGeom prst="rect">
            <a:avLst/>
          </a:prstGeom>
          <a:noFill/>
          <a:ln>
            <a:noFill/>
          </a:ln>
        </p:spPr>
      </p:pic>
      <p:pic>
        <p:nvPicPr>
          <p:cNvPr id="195" name="Google Shape;195;p24"/>
          <p:cNvPicPr preferRelativeResize="0"/>
          <p:nvPr/>
        </p:nvPicPr>
        <p:blipFill rotWithShape="1">
          <a:blip r:embed="rId4">
            <a:alphaModFix/>
          </a:blip>
          <a:srcRect b="-980" l="9329" r="9329" t="980"/>
          <a:stretch/>
        </p:blipFill>
        <p:spPr>
          <a:xfrm>
            <a:off x="4733550" y="-835100"/>
            <a:ext cx="2366775" cy="4734650"/>
          </a:xfrm>
          <a:prstGeom prst="rect">
            <a:avLst/>
          </a:prstGeom>
          <a:noFill/>
          <a:ln>
            <a:noFill/>
          </a:ln>
        </p:spPr>
      </p:pic>
      <p:grpSp>
        <p:nvGrpSpPr>
          <p:cNvPr id="196" name="Google Shape;196;p24"/>
          <p:cNvGrpSpPr/>
          <p:nvPr/>
        </p:nvGrpSpPr>
        <p:grpSpPr>
          <a:xfrm>
            <a:off x="6192926" y="220374"/>
            <a:ext cx="2870746" cy="4320162"/>
            <a:chOff x="6631056" y="226725"/>
            <a:chExt cx="2402700" cy="3780000"/>
          </a:xfrm>
        </p:grpSpPr>
        <p:sp>
          <p:nvSpPr>
            <p:cNvPr id="197" name="Google Shape;197;p24"/>
            <p:cNvSpPr/>
            <p:nvPr/>
          </p:nvSpPr>
          <p:spPr>
            <a:xfrm>
              <a:off x="6631056" y="226725"/>
              <a:ext cx="2402700" cy="3780000"/>
            </a:xfrm>
            <a:prstGeom prst="roundRect">
              <a:avLst>
                <a:gd fmla="val 16667" name="adj"/>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93C47D"/>
                  </a:solidFill>
                  <a:latin typeface="Montserrat SemiBold"/>
                  <a:ea typeface="Montserrat SemiBold"/>
                  <a:cs typeface="Montserrat SemiBold"/>
                  <a:sym typeface="Montserrat SemiBold"/>
                </a:rPr>
                <a:t>SELECT </a:t>
              </a:r>
              <a:endParaRPr sz="1000">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00">
                  <a:solidFill>
                    <a:srgbClr val="93C47D"/>
                  </a:solidFill>
                  <a:latin typeface="Montserrat SemiBold"/>
                  <a:ea typeface="Montserrat SemiBold"/>
                  <a:cs typeface="Montserrat SemiBold"/>
                  <a:sym typeface="Montserrat SemiBold"/>
                </a:rPr>
                <a:t>    </a:t>
              </a:r>
              <a:r>
                <a:rPr lang="en" sz="1000">
                  <a:solidFill>
                    <a:schemeClr val="lt1"/>
                  </a:solidFill>
                  <a:latin typeface="Montserrat SemiBold"/>
                  <a:ea typeface="Montserrat SemiBold"/>
                  <a:cs typeface="Montserrat SemiBold"/>
                  <a:sym typeface="Montserrat SemiBold"/>
                </a:rPr>
                <a:t>n.show_id,</a:t>
              </a:r>
              <a:endParaRPr sz="10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00">
                  <a:solidFill>
                    <a:schemeClr val="lt1"/>
                  </a:solidFill>
                  <a:latin typeface="Montserrat SemiBold"/>
                  <a:ea typeface="Montserrat SemiBold"/>
                  <a:cs typeface="Montserrat SemiBold"/>
                  <a:sym typeface="Montserrat SemiBold"/>
                </a:rPr>
                <a:t>    n.title,</a:t>
              </a:r>
              <a:endParaRPr sz="10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00">
                  <a:solidFill>
                    <a:schemeClr val="lt1"/>
                  </a:solidFill>
                  <a:latin typeface="Montserrat SemiBold"/>
                  <a:ea typeface="Montserrat SemiBold"/>
                  <a:cs typeface="Montserrat SemiBold"/>
                  <a:sym typeface="Montserrat SemiBold"/>
                </a:rPr>
                <a:t>    n.director,</a:t>
              </a:r>
              <a:endParaRPr sz="10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00">
                  <a:solidFill>
                    <a:schemeClr val="lt1"/>
                  </a:solidFill>
                  <a:latin typeface="Montserrat SemiBold"/>
                  <a:ea typeface="Montserrat SemiBold"/>
                  <a:cs typeface="Montserrat SemiBold"/>
                  <a:sym typeface="Montserrat SemiBold"/>
                </a:rPr>
                <a:t>    d.total_titles - 1 </a:t>
              </a:r>
              <a:r>
                <a:rPr lang="en" sz="1000">
                  <a:solidFill>
                    <a:srgbClr val="FF9900"/>
                  </a:solidFill>
                  <a:latin typeface="Montserrat SemiBold"/>
                  <a:ea typeface="Montserrat SemiBold"/>
                  <a:cs typeface="Montserrat SemiBold"/>
                  <a:sym typeface="Montserrat SemiBold"/>
                </a:rPr>
                <a:t>AS </a:t>
              </a:r>
              <a:r>
                <a:rPr lang="en" sz="1000">
                  <a:solidFill>
                    <a:schemeClr val="lt1"/>
                  </a:solidFill>
                  <a:latin typeface="Montserrat SemiBold"/>
                  <a:ea typeface="Montserrat SemiBold"/>
                  <a:cs typeface="Montserrat SemiBold"/>
                  <a:sym typeface="Montserrat SemiBold"/>
                </a:rPr>
                <a:t>number_of_other_titles_by_director</a:t>
              </a:r>
              <a:endParaRPr sz="10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00">
                  <a:solidFill>
                    <a:srgbClr val="93C47D"/>
                  </a:solidFill>
                  <a:latin typeface="Montserrat SemiBold"/>
                  <a:ea typeface="Montserrat SemiBold"/>
                  <a:cs typeface="Montserrat SemiBold"/>
                  <a:sym typeface="Montserrat SemiBold"/>
                </a:rPr>
                <a:t>FROM </a:t>
              </a:r>
              <a:r>
                <a:rPr lang="en" sz="1000">
                  <a:solidFill>
                    <a:schemeClr val="lt1"/>
                  </a:solidFill>
                  <a:latin typeface="Montserrat SemiBold"/>
                  <a:ea typeface="Montserrat SemiBold"/>
                  <a:cs typeface="Montserrat SemiBold"/>
                  <a:sym typeface="Montserrat SemiBold"/>
                </a:rPr>
                <a:t>netflix n</a:t>
              </a:r>
              <a:endParaRPr sz="10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00">
                  <a:solidFill>
                    <a:srgbClr val="93C47D"/>
                  </a:solidFill>
                  <a:latin typeface="Montserrat SemiBold"/>
                  <a:ea typeface="Montserrat SemiBold"/>
                  <a:cs typeface="Montserrat SemiBold"/>
                  <a:sym typeface="Montserrat SemiBold"/>
                </a:rPr>
                <a:t>JOIN (</a:t>
              </a:r>
              <a:endParaRPr sz="1000">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00">
                  <a:solidFill>
                    <a:srgbClr val="93C47D"/>
                  </a:solidFill>
                  <a:latin typeface="Montserrat SemiBold"/>
                  <a:ea typeface="Montserrat SemiBold"/>
                  <a:cs typeface="Montserrat SemiBold"/>
                  <a:sym typeface="Montserrat SemiBold"/>
                </a:rPr>
                <a:t>    SELECT </a:t>
              </a:r>
              <a:r>
                <a:rPr lang="en" sz="1000">
                  <a:solidFill>
                    <a:schemeClr val="lt1"/>
                  </a:solidFill>
                  <a:latin typeface="Montserrat SemiBold"/>
                  <a:ea typeface="Montserrat SemiBold"/>
                  <a:cs typeface="Montserrat SemiBold"/>
                  <a:sym typeface="Montserrat SemiBold"/>
                </a:rPr>
                <a:t>director, </a:t>
              </a:r>
              <a:r>
                <a:rPr lang="en" sz="1000">
                  <a:solidFill>
                    <a:srgbClr val="93C47D"/>
                  </a:solidFill>
                  <a:latin typeface="Montserrat SemiBold"/>
                  <a:ea typeface="Montserrat SemiBold"/>
                  <a:cs typeface="Montserrat SemiBold"/>
                  <a:sym typeface="Montserrat SemiBold"/>
                </a:rPr>
                <a:t>COUNT(*) AS </a:t>
              </a:r>
              <a:r>
                <a:rPr lang="en" sz="1000">
                  <a:solidFill>
                    <a:schemeClr val="lt1"/>
                  </a:solidFill>
                  <a:latin typeface="Montserrat SemiBold"/>
                  <a:ea typeface="Montserrat SemiBold"/>
                  <a:cs typeface="Montserrat SemiBold"/>
                  <a:sym typeface="Montserrat SemiBold"/>
                </a:rPr>
                <a:t>total_titles</a:t>
              </a:r>
              <a:endParaRPr sz="10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00">
                  <a:solidFill>
                    <a:srgbClr val="93C47D"/>
                  </a:solidFill>
                  <a:latin typeface="Montserrat SemiBold"/>
                  <a:ea typeface="Montserrat SemiBold"/>
                  <a:cs typeface="Montserrat SemiBold"/>
                  <a:sym typeface="Montserrat SemiBold"/>
                </a:rPr>
                <a:t>    FROM </a:t>
              </a:r>
              <a:r>
                <a:rPr lang="en" sz="1000">
                  <a:solidFill>
                    <a:schemeClr val="lt1"/>
                  </a:solidFill>
                  <a:latin typeface="Montserrat SemiBold"/>
                  <a:ea typeface="Montserrat SemiBold"/>
                  <a:cs typeface="Montserrat SemiBold"/>
                  <a:sym typeface="Montserrat SemiBold"/>
                </a:rPr>
                <a:t>netflix</a:t>
              </a:r>
              <a:endParaRPr sz="10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00">
                  <a:solidFill>
                    <a:srgbClr val="93C47D"/>
                  </a:solidFill>
                  <a:latin typeface="Montserrat SemiBold"/>
                  <a:ea typeface="Montserrat SemiBold"/>
                  <a:cs typeface="Montserrat SemiBold"/>
                  <a:sym typeface="Montserrat SemiBold"/>
                </a:rPr>
                <a:t>    WHERE </a:t>
              </a:r>
              <a:r>
                <a:rPr lang="en" sz="1000">
                  <a:solidFill>
                    <a:schemeClr val="lt1"/>
                  </a:solidFill>
                  <a:latin typeface="Montserrat SemiBold"/>
                  <a:ea typeface="Montserrat SemiBold"/>
                  <a:cs typeface="Montserrat SemiBold"/>
                  <a:sym typeface="Montserrat SemiBold"/>
                </a:rPr>
                <a:t>director </a:t>
              </a:r>
              <a:r>
                <a:rPr lang="en" sz="1000">
                  <a:solidFill>
                    <a:srgbClr val="FF9900"/>
                  </a:solidFill>
                  <a:latin typeface="Montserrat SemiBold"/>
                  <a:ea typeface="Montserrat SemiBold"/>
                  <a:cs typeface="Montserrat SemiBold"/>
                  <a:sym typeface="Montserrat SemiBold"/>
                </a:rPr>
                <a:t>IS NOT NULL AND </a:t>
              </a:r>
              <a:r>
                <a:rPr lang="en" sz="1000">
                  <a:solidFill>
                    <a:srgbClr val="93C47D"/>
                  </a:solidFill>
                  <a:latin typeface="Montserrat SemiBold"/>
                  <a:ea typeface="Montserrat SemiBold"/>
                  <a:cs typeface="Montserrat SemiBold"/>
                  <a:sym typeface="Montserrat SemiBold"/>
                </a:rPr>
                <a:t>director &lt;&gt; 'No Data Available'</a:t>
              </a:r>
              <a:endParaRPr sz="1000">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00">
                  <a:solidFill>
                    <a:srgbClr val="93C47D"/>
                  </a:solidFill>
                  <a:latin typeface="Montserrat SemiBold"/>
                  <a:ea typeface="Montserrat SemiBold"/>
                  <a:cs typeface="Montserrat SemiBold"/>
                  <a:sym typeface="Montserrat SemiBold"/>
                </a:rPr>
                <a:t>    GROUP BY </a:t>
              </a:r>
              <a:r>
                <a:rPr lang="en" sz="1000">
                  <a:solidFill>
                    <a:schemeClr val="lt1"/>
                  </a:solidFill>
                  <a:latin typeface="Montserrat SemiBold"/>
                  <a:ea typeface="Montserrat SemiBold"/>
                  <a:cs typeface="Montserrat SemiBold"/>
                  <a:sym typeface="Montserrat SemiBold"/>
                </a:rPr>
                <a:t>director</a:t>
              </a:r>
              <a:endParaRPr sz="10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00">
                  <a:solidFill>
                    <a:schemeClr val="lt1"/>
                  </a:solidFill>
                  <a:latin typeface="Montserrat SemiBold"/>
                  <a:ea typeface="Montserrat SemiBold"/>
                  <a:cs typeface="Montserrat SemiBold"/>
                  <a:sym typeface="Montserrat SemiBold"/>
                </a:rPr>
                <a:t>) d </a:t>
              </a:r>
              <a:endParaRPr sz="10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000">
                  <a:solidFill>
                    <a:srgbClr val="93C47D"/>
                  </a:solidFill>
                  <a:latin typeface="Montserrat SemiBold"/>
                  <a:ea typeface="Montserrat SemiBold"/>
                  <a:cs typeface="Montserrat SemiBold"/>
                  <a:sym typeface="Montserrat SemiBold"/>
                </a:rPr>
                <a:t>    ON </a:t>
              </a:r>
              <a:r>
                <a:rPr lang="en" sz="1000">
                  <a:solidFill>
                    <a:schemeClr val="lt1"/>
                  </a:solidFill>
                  <a:latin typeface="Montserrat SemiBold"/>
                  <a:ea typeface="Montserrat SemiBold"/>
                  <a:cs typeface="Montserrat SemiBold"/>
                  <a:sym typeface="Montserrat SemiBold"/>
                </a:rPr>
                <a:t>n.director = d.director;</a:t>
              </a:r>
              <a:endParaRPr sz="10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a:solidFill>
                  <a:schemeClr val="lt1"/>
                </a:solidFill>
                <a:latin typeface="Montserrat SemiBold"/>
                <a:ea typeface="Montserrat SemiBold"/>
                <a:cs typeface="Montserrat SemiBold"/>
                <a:sym typeface="Montserrat SemiBold"/>
              </a:endParaRPr>
            </a:p>
          </p:txBody>
        </p:sp>
        <p:sp>
          <p:nvSpPr>
            <p:cNvPr id="198" name="Google Shape;198;p24"/>
            <p:cNvSpPr/>
            <p:nvPr/>
          </p:nvSpPr>
          <p:spPr>
            <a:xfrm>
              <a:off x="6745226" y="500130"/>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sz="1360">
                <a:solidFill>
                  <a:schemeClr val="lt1"/>
                </a:solidFill>
              </a:endParaRPr>
            </a:p>
          </p:txBody>
        </p:sp>
        <p:sp>
          <p:nvSpPr>
            <p:cNvPr id="199" name="Google Shape;199;p24"/>
            <p:cNvSpPr/>
            <p:nvPr/>
          </p:nvSpPr>
          <p:spPr>
            <a:xfrm>
              <a:off x="6955260" y="500125"/>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b="1" sz="1360">
                <a:solidFill>
                  <a:schemeClr val="lt1"/>
                </a:solidFill>
              </a:endParaRPr>
            </a:p>
          </p:txBody>
        </p:sp>
        <p:sp>
          <p:nvSpPr>
            <p:cNvPr id="200" name="Google Shape;200;p24"/>
            <p:cNvSpPr/>
            <p:nvPr/>
          </p:nvSpPr>
          <p:spPr>
            <a:xfrm>
              <a:off x="7165290" y="498844"/>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b="1" sz="1360">
                <a:solidFill>
                  <a:schemeClr val="lt1"/>
                </a:solidFill>
              </a:endParaRPr>
            </a:p>
          </p:txBody>
        </p:sp>
      </p:grpSp>
      <p:pic>
        <p:nvPicPr>
          <p:cNvPr id="201" name="Google Shape;201;p24"/>
          <p:cNvPicPr preferRelativeResize="0"/>
          <p:nvPr/>
        </p:nvPicPr>
        <p:blipFill>
          <a:blip r:embed="rId5">
            <a:alphaModFix/>
          </a:blip>
          <a:stretch>
            <a:fillRect/>
          </a:stretch>
        </p:blipFill>
        <p:spPr>
          <a:xfrm>
            <a:off x="0" y="0"/>
            <a:ext cx="2366776" cy="3899549"/>
          </a:xfrm>
          <a:prstGeom prst="rect">
            <a:avLst/>
          </a:prstGeom>
          <a:noFill/>
          <a:ln>
            <a:noFill/>
          </a:ln>
        </p:spPr>
      </p:pic>
      <p:sp>
        <p:nvSpPr>
          <p:cNvPr id="202" name="Google Shape;202;p24"/>
          <p:cNvSpPr txBox="1"/>
          <p:nvPr/>
        </p:nvSpPr>
        <p:spPr>
          <a:xfrm>
            <a:off x="384200" y="220375"/>
            <a:ext cx="55116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SemiBold"/>
                <a:ea typeface="Montserrat SemiBold"/>
                <a:cs typeface="Montserrat SemiBold"/>
                <a:sym typeface="Montserrat SemiBold"/>
              </a:rPr>
              <a:t>Titles by Director with Count</a:t>
            </a:r>
            <a:endParaRPr sz="2800">
              <a:solidFill>
                <a:schemeClr val="lt1"/>
              </a:solidFill>
              <a:latin typeface="Montserrat SemiBold"/>
              <a:ea typeface="Montserrat SemiBold"/>
              <a:cs typeface="Montserrat SemiBold"/>
              <a:sym typeface="Montserrat SemiBold"/>
            </a:endParaRPr>
          </a:p>
        </p:txBody>
      </p:sp>
      <p:pic>
        <p:nvPicPr>
          <p:cNvPr id="203" name="Google Shape;203;p24"/>
          <p:cNvPicPr preferRelativeResize="0"/>
          <p:nvPr/>
        </p:nvPicPr>
        <p:blipFill>
          <a:blip r:embed="rId6">
            <a:alphaModFix/>
          </a:blip>
          <a:stretch>
            <a:fillRect/>
          </a:stretch>
        </p:blipFill>
        <p:spPr>
          <a:xfrm>
            <a:off x="2366775" y="1847375"/>
            <a:ext cx="2366775" cy="3541100"/>
          </a:xfrm>
          <a:prstGeom prst="rect">
            <a:avLst/>
          </a:prstGeom>
          <a:noFill/>
          <a:ln>
            <a:noFill/>
          </a:ln>
        </p:spPr>
      </p:pic>
      <p:pic>
        <p:nvPicPr>
          <p:cNvPr id="204" name="Google Shape;204;p24"/>
          <p:cNvPicPr preferRelativeResize="0"/>
          <p:nvPr/>
        </p:nvPicPr>
        <p:blipFill rotWithShape="1">
          <a:blip r:embed="rId7">
            <a:alphaModFix/>
          </a:blip>
          <a:srcRect b="0" l="1311" r="1573" t="0"/>
          <a:stretch/>
        </p:blipFill>
        <p:spPr>
          <a:xfrm>
            <a:off x="220775" y="2077175"/>
            <a:ext cx="5624400" cy="1254900"/>
          </a:xfrm>
          <a:prstGeom prst="roundRect">
            <a:avLst>
              <a:gd fmla="val 16667" name="adj"/>
            </a:avLst>
          </a:prstGeom>
          <a:solidFill>
            <a:schemeClr val="dk1"/>
          </a:solidFill>
          <a:ln cap="flat" cmpd="sng" w="9525">
            <a:solidFill>
              <a:srgbClr val="FF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grpSp>
        <p:nvGrpSpPr>
          <p:cNvPr id="209" name="Google Shape;209;p25"/>
          <p:cNvGrpSpPr/>
          <p:nvPr/>
        </p:nvGrpSpPr>
        <p:grpSpPr>
          <a:xfrm>
            <a:off x="157459" y="1003970"/>
            <a:ext cx="2549483" cy="1800786"/>
            <a:chOff x="1669042" y="820215"/>
            <a:chExt cx="2487300" cy="1836600"/>
          </a:xfrm>
        </p:grpSpPr>
        <p:sp>
          <p:nvSpPr>
            <p:cNvPr id="210" name="Google Shape;210;p25"/>
            <p:cNvSpPr/>
            <p:nvPr/>
          </p:nvSpPr>
          <p:spPr>
            <a:xfrm>
              <a:off x="1669042" y="820215"/>
              <a:ext cx="2487300" cy="1836600"/>
            </a:xfrm>
            <a:prstGeom prst="roundRect">
              <a:avLst>
                <a:gd fmla="val 16667" name="adj"/>
              </a:avLst>
            </a:prstGeom>
            <a:solidFill>
              <a:schemeClr val="dk1"/>
            </a:solidFill>
            <a:ln cap="flat" cmpd="sng" w="8175">
              <a:solidFill>
                <a:srgbClr val="FF0000"/>
              </a:solidFill>
              <a:prstDash val="solid"/>
              <a:round/>
              <a:headEnd len="sm" w="sm" type="none"/>
              <a:tailEnd len="sm" w="sm" type="none"/>
            </a:ln>
          </p:spPr>
          <p:txBody>
            <a:bodyPr anchorCtr="0" anchor="ctr" bIns="78450" lIns="78450" spcFirstLastPara="1" rIns="78450" wrap="square" tIns="78450">
              <a:noAutofit/>
            </a:bodyPr>
            <a:lstStyle/>
            <a:p>
              <a:pPr indent="0" lvl="0" marL="0" rtl="0" algn="l">
                <a:spcBef>
                  <a:spcPts val="0"/>
                </a:spcBef>
                <a:spcAft>
                  <a:spcPts val="0"/>
                </a:spcAft>
                <a:buNone/>
              </a:pPr>
              <a:r>
                <a:rPr lang="en" sz="857">
                  <a:solidFill>
                    <a:srgbClr val="93C47D"/>
                  </a:solidFill>
                  <a:latin typeface="Montserrat SemiBold"/>
                  <a:ea typeface="Montserrat SemiBold"/>
                  <a:cs typeface="Montserrat SemiBold"/>
                  <a:sym typeface="Montserrat SemiBold"/>
                </a:rPr>
                <a:t>SELECT </a:t>
              </a:r>
              <a:r>
                <a:rPr lang="en" sz="857">
                  <a:solidFill>
                    <a:schemeClr val="lt1"/>
                  </a:solidFill>
                  <a:latin typeface="Montserrat SemiBold"/>
                  <a:ea typeface="Montserrat SemiBold"/>
                  <a:cs typeface="Montserrat SemiBold"/>
                  <a:sym typeface="Montserrat SemiBold"/>
                </a:rPr>
                <a:t>country, count(*)</a:t>
              </a:r>
              <a:r>
                <a:rPr lang="en" sz="857">
                  <a:solidFill>
                    <a:srgbClr val="93C47D"/>
                  </a:solidFill>
                  <a:latin typeface="Montserrat SemiBold"/>
                  <a:ea typeface="Montserrat SemiBold"/>
                  <a:cs typeface="Montserrat SemiBold"/>
                  <a:sym typeface="Montserrat SemiBold"/>
                </a:rPr>
                <a:t> as </a:t>
              </a:r>
              <a:r>
                <a:rPr lang="en" sz="857">
                  <a:solidFill>
                    <a:schemeClr val="lt1"/>
                  </a:solidFill>
                  <a:latin typeface="Montserrat SemiBold"/>
                  <a:ea typeface="Montserrat SemiBold"/>
                  <a:cs typeface="Montserrat SemiBold"/>
                  <a:sym typeface="Montserrat SemiBold"/>
                </a:rPr>
                <a:t>total_title</a:t>
              </a:r>
              <a:endParaRPr sz="857">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857">
                  <a:solidFill>
                    <a:srgbClr val="93C47D"/>
                  </a:solidFill>
                  <a:latin typeface="Montserrat SemiBold"/>
                  <a:ea typeface="Montserrat SemiBold"/>
                  <a:cs typeface="Montserrat SemiBold"/>
                  <a:sym typeface="Montserrat SemiBold"/>
                </a:rPr>
                <a:t>FROM </a:t>
              </a:r>
              <a:r>
                <a:rPr lang="en" sz="857">
                  <a:solidFill>
                    <a:schemeClr val="lt1"/>
                  </a:solidFill>
                  <a:latin typeface="Montserrat SemiBold"/>
                  <a:ea typeface="Montserrat SemiBold"/>
                  <a:cs typeface="Montserrat SemiBold"/>
                  <a:sym typeface="Montserrat SemiBold"/>
                </a:rPr>
                <a:t>netflix</a:t>
              </a:r>
              <a:endParaRPr sz="857">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857">
                  <a:solidFill>
                    <a:srgbClr val="93C47D"/>
                  </a:solidFill>
                  <a:latin typeface="Montserrat SemiBold"/>
                  <a:ea typeface="Montserrat SemiBold"/>
                  <a:cs typeface="Montserrat SemiBold"/>
                  <a:sym typeface="Montserrat SemiBold"/>
                </a:rPr>
                <a:t>WHERE country &lt;&gt; </a:t>
              </a:r>
              <a:r>
                <a:rPr lang="en" sz="857">
                  <a:solidFill>
                    <a:srgbClr val="FF9900"/>
                  </a:solidFill>
                  <a:latin typeface="Montserrat SemiBold"/>
                  <a:ea typeface="Montserrat SemiBold"/>
                  <a:cs typeface="Montserrat SemiBold"/>
                  <a:sym typeface="Montserrat SemiBold"/>
                </a:rPr>
                <a:t>'</a:t>
              </a:r>
              <a:r>
                <a:rPr lang="en" sz="857">
                  <a:solidFill>
                    <a:srgbClr val="FF9900"/>
                  </a:solidFill>
                  <a:latin typeface="Montserrat SemiBold"/>
                  <a:ea typeface="Montserrat SemiBold"/>
                  <a:cs typeface="Montserrat SemiBold"/>
                  <a:sym typeface="Montserrat SemiBold"/>
                </a:rPr>
                <a:t>No Data Available'</a:t>
              </a:r>
              <a:endParaRPr sz="857">
                <a:solidFill>
                  <a:srgbClr val="FF9900"/>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857">
                  <a:solidFill>
                    <a:srgbClr val="93C47D"/>
                  </a:solidFill>
                  <a:latin typeface="Montserrat SemiBold"/>
                  <a:ea typeface="Montserrat SemiBold"/>
                  <a:cs typeface="Montserrat SemiBold"/>
                  <a:sym typeface="Montserrat SemiBold"/>
                </a:rPr>
                <a:t>GROUP BY  </a:t>
              </a:r>
              <a:r>
                <a:rPr lang="en" sz="857">
                  <a:solidFill>
                    <a:schemeClr val="lt1"/>
                  </a:solidFill>
                  <a:latin typeface="Montserrat SemiBold"/>
                  <a:ea typeface="Montserrat SemiBold"/>
                  <a:cs typeface="Montserrat SemiBold"/>
                  <a:sym typeface="Montserrat SemiBold"/>
                </a:rPr>
                <a:t>country</a:t>
              </a:r>
              <a:endParaRPr sz="857">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857">
                  <a:solidFill>
                    <a:srgbClr val="93C47D"/>
                  </a:solidFill>
                  <a:latin typeface="Montserrat SemiBold"/>
                  <a:ea typeface="Montserrat SemiBold"/>
                  <a:cs typeface="Montserrat SemiBold"/>
                  <a:sym typeface="Montserrat SemiBold"/>
                </a:rPr>
                <a:t>ORDER BY </a:t>
              </a:r>
              <a:r>
                <a:rPr lang="en" sz="857">
                  <a:solidFill>
                    <a:schemeClr val="lt1"/>
                  </a:solidFill>
                  <a:latin typeface="Montserrat SemiBold"/>
                  <a:ea typeface="Montserrat SemiBold"/>
                  <a:cs typeface="Montserrat SemiBold"/>
                  <a:sym typeface="Montserrat SemiBold"/>
                </a:rPr>
                <a:t>total_title</a:t>
              </a:r>
              <a:r>
                <a:rPr lang="en" sz="857">
                  <a:solidFill>
                    <a:srgbClr val="93C47D"/>
                  </a:solidFill>
                  <a:latin typeface="Montserrat SemiBold"/>
                  <a:ea typeface="Montserrat SemiBold"/>
                  <a:cs typeface="Montserrat SemiBold"/>
                  <a:sym typeface="Montserrat SemiBold"/>
                </a:rPr>
                <a:t> </a:t>
              </a:r>
              <a:r>
                <a:rPr lang="en" sz="857">
                  <a:solidFill>
                    <a:srgbClr val="FF9900"/>
                  </a:solidFill>
                  <a:latin typeface="Montserrat SemiBold"/>
                  <a:ea typeface="Montserrat SemiBold"/>
                  <a:cs typeface="Montserrat SemiBold"/>
                  <a:sym typeface="Montserrat SemiBold"/>
                </a:rPr>
                <a:t>desc;</a:t>
              </a:r>
              <a:endParaRPr sz="1201">
                <a:solidFill>
                  <a:schemeClr val="lt1"/>
                </a:solidFill>
                <a:latin typeface="Montserrat SemiBold"/>
                <a:ea typeface="Montserrat SemiBold"/>
                <a:cs typeface="Montserrat SemiBold"/>
                <a:sym typeface="Montserrat SemiBold"/>
              </a:endParaRPr>
            </a:p>
          </p:txBody>
        </p:sp>
        <p:sp>
          <p:nvSpPr>
            <p:cNvPr id="211" name="Google Shape;211;p25"/>
            <p:cNvSpPr/>
            <p:nvPr/>
          </p:nvSpPr>
          <p:spPr>
            <a:xfrm>
              <a:off x="1779140" y="1014242"/>
              <a:ext cx="149400" cy="140100"/>
            </a:xfrm>
            <a:prstGeom prst="ellipse">
              <a:avLst/>
            </a:prstGeom>
            <a:solidFill>
              <a:schemeClr val="dk2"/>
            </a:solidFill>
            <a:ln>
              <a:noFill/>
            </a:ln>
          </p:spPr>
          <p:txBody>
            <a:bodyPr anchorCtr="0" anchor="ctr" bIns="76250" lIns="76250" spcFirstLastPara="1" rIns="76250" wrap="square" tIns="76250">
              <a:noAutofit/>
            </a:bodyPr>
            <a:lstStyle/>
            <a:p>
              <a:pPr indent="0" lvl="0" marL="0" rtl="0" algn="ctr">
                <a:spcBef>
                  <a:spcPts val="0"/>
                </a:spcBef>
                <a:spcAft>
                  <a:spcPts val="0"/>
                </a:spcAft>
                <a:buNone/>
              </a:pPr>
              <a:r>
                <a:t/>
              </a:r>
              <a:endParaRPr sz="1167">
                <a:solidFill>
                  <a:schemeClr val="lt1"/>
                </a:solidFill>
              </a:endParaRPr>
            </a:p>
          </p:txBody>
        </p:sp>
        <p:sp>
          <p:nvSpPr>
            <p:cNvPr id="212" name="Google Shape;212;p25"/>
            <p:cNvSpPr/>
            <p:nvPr/>
          </p:nvSpPr>
          <p:spPr>
            <a:xfrm>
              <a:off x="1989174" y="1014237"/>
              <a:ext cx="149400" cy="140100"/>
            </a:xfrm>
            <a:prstGeom prst="ellipse">
              <a:avLst/>
            </a:prstGeom>
            <a:solidFill>
              <a:schemeClr val="dk2"/>
            </a:solidFill>
            <a:ln>
              <a:noFill/>
            </a:ln>
          </p:spPr>
          <p:txBody>
            <a:bodyPr anchorCtr="0" anchor="ctr" bIns="76250" lIns="76250" spcFirstLastPara="1" rIns="76250" wrap="square" tIns="76250">
              <a:noAutofit/>
            </a:bodyPr>
            <a:lstStyle/>
            <a:p>
              <a:pPr indent="0" lvl="0" marL="0" rtl="0" algn="ctr">
                <a:spcBef>
                  <a:spcPts val="0"/>
                </a:spcBef>
                <a:spcAft>
                  <a:spcPts val="0"/>
                </a:spcAft>
                <a:buNone/>
              </a:pPr>
              <a:r>
                <a:t/>
              </a:r>
              <a:endParaRPr b="1" sz="1167">
                <a:solidFill>
                  <a:schemeClr val="lt1"/>
                </a:solidFill>
              </a:endParaRPr>
            </a:p>
          </p:txBody>
        </p:sp>
        <p:sp>
          <p:nvSpPr>
            <p:cNvPr id="213" name="Google Shape;213;p25"/>
            <p:cNvSpPr/>
            <p:nvPr/>
          </p:nvSpPr>
          <p:spPr>
            <a:xfrm>
              <a:off x="2199204" y="1012956"/>
              <a:ext cx="149400" cy="140100"/>
            </a:xfrm>
            <a:prstGeom prst="ellipse">
              <a:avLst/>
            </a:prstGeom>
            <a:solidFill>
              <a:schemeClr val="dk2"/>
            </a:solidFill>
            <a:ln>
              <a:noFill/>
            </a:ln>
          </p:spPr>
          <p:txBody>
            <a:bodyPr anchorCtr="0" anchor="ctr" bIns="76250" lIns="76250" spcFirstLastPara="1" rIns="76250" wrap="square" tIns="76250">
              <a:noAutofit/>
            </a:bodyPr>
            <a:lstStyle/>
            <a:p>
              <a:pPr indent="0" lvl="0" marL="0" rtl="0" algn="ctr">
                <a:spcBef>
                  <a:spcPts val="0"/>
                </a:spcBef>
                <a:spcAft>
                  <a:spcPts val="0"/>
                </a:spcAft>
                <a:buNone/>
              </a:pPr>
              <a:r>
                <a:t/>
              </a:r>
              <a:endParaRPr b="1" sz="1167">
                <a:solidFill>
                  <a:schemeClr val="lt1"/>
                </a:solidFill>
              </a:endParaRPr>
            </a:p>
          </p:txBody>
        </p:sp>
      </p:grpSp>
      <p:sp>
        <p:nvSpPr>
          <p:cNvPr id="214" name="Google Shape;214;p25"/>
          <p:cNvSpPr txBox="1"/>
          <p:nvPr/>
        </p:nvSpPr>
        <p:spPr>
          <a:xfrm>
            <a:off x="384200" y="220375"/>
            <a:ext cx="35250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SemiBold"/>
                <a:ea typeface="Montserrat SemiBold"/>
                <a:cs typeface="Montserrat SemiBold"/>
                <a:sym typeface="Montserrat SemiBold"/>
              </a:rPr>
              <a:t>Titles by Country</a:t>
            </a:r>
            <a:endParaRPr sz="2800">
              <a:solidFill>
                <a:schemeClr val="lt1"/>
              </a:solidFill>
              <a:latin typeface="Montserrat SemiBold"/>
              <a:ea typeface="Montserrat SemiBold"/>
              <a:cs typeface="Montserrat SemiBold"/>
              <a:sym typeface="Montserrat SemiBold"/>
            </a:endParaRPr>
          </a:p>
        </p:txBody>
      </p:sp>
      <p:pic>
        <p:nvPicPr>
          <p:cNvPr id="215" name="Google Shape;215;p25"/>
          <p:cNvPicPr preferRelativeResize="0"/>
          <p:nvPr/>
        </p:nvPicPr>
        <p:blipFill>
          <a:blip r:embed="rId4">
            <a:alphaModFix/>
          </a:blip>
          <a:stretch>
            <a:fillRect/>
          </a:stretch>
        </p:blipFill>
        <p:spPr>
          <a:xfrm>
            <a:off x="5803250" y="2972700"/>
            <a:ext cx="3066900" cy="1725000"/>
          </a:xfrm>
          <a:prstGeom prst="roundRect">
            <a:avLst>
              <a:gd fmla="val 16667" name="adj"/>
            </a:avLst>
          </a:prstGeom>
          <a:noFill/>
          <a:ln cap="flat" cmpd="sng" w="9525">
            <a:solidFill>
              <a:srgbClr val="FF0000"/>
            </a:solidFill>
            <a:prstDash val="solid"/>
            <a:round/>
            <a:headEnd len="sm" w="sm" type="none"/>
            <a:tailEnd len="sm" w="sm" type="none"/>
          </a:ln>
        </p:spPr>
      </p:pic>
      <p:pic>
        <p:nvPicPr>
          <p:cNvPr id="216" name="Google Shape;216;p25" title="Netflix-Brand-Logo.png"/>
          <p:cNvPicPr preferRelativeResize="0"/>
          <p:nvPr/>
        </p:nvPicPr>
        <p:blipFill>
          <a:blip r:embed="rId5">
            <a:alphaModFix/>
          </a:blip>
          <a:stretch>
            <a:fillRect/>
          </a:stretch>
        </p:blipFill>
        <p:spPr>
          <a:xfrm>
            <a:off x="7154975" y="-247850"/>
            <a:ext cx="1951926" cy="1168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26" title="netflix-ads.jpg"/>
          <p:cNvPicPr preferRelativeResize="0"/>
          <p:nvPr/>
        </p:nvPicPr>
        <p:blipFill>
          <a:blip r:embed="rId3">
            <a:alphaModFix/>
          </a:blip>
          <a:stretch>
            <a:fillRect/>
          </a:stretch>
        </p:blipFill>
        <p:spPr>
          <a:xfrm rot="-1870694">
            <a:off x="1537470" y="223276"/>
            <a:ext cx="4738375" cy="2760225"/>
          </a:xfrm>
          <a:prstGeom prst="rect">
            <a:avLst/>
          </a:prstGeom>
          <a:noFill/>
          <a:ln>
            <a:noFill/>
          </a:ln>
        </p:spPr>
      </p:pic>
      <p:grpSp>
        <p:nvGrpSpPr>
          <p:cNvPr id="222" name="Google Shape;222;p26"/>
          <p:cNvGrpSpPr/>
          <p:nvPr/>
        </p:nvGrpSpPr>
        <p:grpSpPr>
          <a:xfrm>
            <a:off x="157437" y="1156385"/>
            <a:ext cx="2364982" cy="2611108"/>
            <a:chOff x="1669033" y="820220"/>
            <a:chExt cx="2307300" cy="2631900"/>
          </a:xfrm>
        </p:grpSpPr>
        <p:sp>
          <p:nvSpPr>
            <p:cNvPr id="223" name="Google Shape;223;p26"/>
            <p:cNvSpPr/>
            <p:nvPr/>
          </p:nvSpPr>
          <p:spPr>
            <a:xfrm>
              <a:off x="1669033" y="820220"/>
              <a:ext cx="2307300" cy="2631900"/>
            </a:xfrm>
            <a:prstGeom prst="roundRect">
              <a:avLst>
                <a:gd fmla="val 16667" name="adj"/>
              </a:avLst>
            </a:prstGeom>
            <a:solidFill>
              <a:schemeClr val="dk1"/>
            </a:solidFill>
            <a:ln cap="flat" cmpd="sng" w="8175">
              <a:solidFill>
                <a:srgbClr val="FF0000"/>
              </a:solidFill>
              <a:prstDash val="solid"/>
              <a:round/>
              <a:headEnd len="sm" w="sm" type="none"/>
              <a:tailEnd len="sm" w="sm" type="none"/>
            </a:ln>
          </p:spPr>
          <p:txBody>
            <a:bodyPr anchorCtr="0" anchor="ctr" bIns="78450" lIns="78450" spcFirstLastPara="1" rIns="78450" wrap="square" tIns="78450">
              <a:noAutofit/>
            </a:bodyPr>
            <a:lstStyle/>
            <a:p>
              <a:pPr indent="0" lvl="0" marL="0" rtl="0" algn="l">
                <a:spcBef>
                  <a:spcPts val="0"/>
                </a:spcBef>
                <a:spcAft>
                  <a:spcPts val="0"/>
                </a:spcAft>
                <a:buClr>
                  <a:schemeClr val="dk1"/>
                </a:buClr>
                <a:buSzPts val="1100"/>
                <a:buFont typeface="Arial"/>
                <a:buNone/>
              </a:pPr>
              <a:r>
                <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SELECT </a:t>
              </a:r>
              <a:r>
                <a:rPr lang="en" sz="857">
                  <a:solidFill>
                    <a:schemeClr val="lt1"/>
                  </a:solidFill>
                  <a:latin typeface="Montserrat SemiBold"/>
                  <a:ea typeface="Montserrat SemiBold"/>
                  <a:cs typeface="Montserrat SemiBold"/>
                  <a:sym typeface="Montserrat SemiBold"/>
                </a:rPr>
                <a:t>show_id, title, type,</a:t>
              </a:r>
              <a:endParaRPr sz="857">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    CASE</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        WHEN rating IN </a:t>
              </a:r>
              <a:r>
                <a:rPr lang="en" sz="857">
                  <a:solidFill>
                    <a:schemeClr val="lt1"/>
                  </a:solidFill>
                  <a:latin typeface="Montserrat SemiBold"/>
                  <a:ea typeface="Montserrat SemiBold"/>
                  <a:cs typeface="Montserrat SemiBold"/>
                  <a:sym typeface="Montserrat SemiBold"/>
                </a:rPr>
                <a:t>("G", "PG", "PG-13")</a:t>
              </a:r>
              <a:r>
                <a:rPr lang="en" sz="857">
                  <a:solidFill>
                    <a:srgbClr val="93C47D"/>
                  </a:solidFill>
                  <a:latin typeface="Montserrat SemiBold"/>
                  <a:ea typeface="Montserrat SemiBold"/>
                  <a:cs typeface="Montserrat SemiBold"/>
                  <a:sym typeface="Montserrat SemiBold"/>
                </a:rPr>
                <a:t> THEN </a:t>
              </a:r>
              <a:r>
                <a:rPr lang="en" sz="857">
                  <a:solidFill>
                    <a:srgbClr val="FF9900"/>
                  </a:solidFill>
                  <a:latin typeface="Montserrat SemiBold"/>
                  <a:ea typeface="Montserrat SemiBold"/>
                  <a:cs typeface="Montserrat SemiBold"/>
                  <a:sym typeface="Montserrat SemiBold"/>
                </a:rPr>
                <a:t>"Family"</a:t>
              </a:r>
              <a:endParaRPr sz="857">
                <a:solidFill>
                  <a:srgbClr val="FF99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        WHEN rating IN </a:t>
              </a:r>
              <a:r>
                <a:rPr lang="en" sz="857">
                  <a:solidFill>
                    <a:schemeClr val="lt1"/>
                  </a:solidFill>
                  <a:latin typeface="Montserrat SemiBold"/>
                  <a:ea typeface="Montserrat SemiBold"/>
                  <a:cs typeface="Montserrat SemiBold"/>
                  <a:sym typeface="Montserrat SemiBold"/>
                </a:rPr>
                <a:t>("TV-Y", "TV-Y7", "TV-G") </a:t>
              </a:r>
              <a:r>
                <a:rPr lang="en" sz="857">
                  <a:solidFill>
                    <a:srgbClr val="93C47D"/>
                  </a:solidFill>
                  <a:latin typeface="Montserrat SemiBold"/>
                  <a:ea typeface="Montserrat SemiBold"/>
                  <a:cs typeface="Montserrat SemiBold"/>
                  <a:sym typeface="Montserrat SemiBold"/>
                </a:rPr>
                <a:t>THEN </a:t>
              </a:r>
              <a:r>
                <a:rPr lang="en" sz="857">
                  <a:solidFill>
                    <a:srgbClr val="FF9900"/>
                  </a:solidFill>
                  <a:latin typeface="Montserrat SemiBold"/>
                  <a:ea typeface="Montserrat SemiBold"/>
                  <a:cs typeface="Montserrat SemiBold"/>
                  <a:sym typeface="Montserrat SemiBold"/>
                </a:rPr>
                <a:t>"Kids"</a:t>
              </a:r>
              <a:endParaRPr sz="857">
                <a:solidFill>
                  <a:srgbClr val="FF99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        ELSE </a:t>
              </a:r>
              <a:r>
                <a:rPr lang="en" sz="857">
                  <a:solidFill>
                    <a:srgbClr val="FF9900"/>
                  </a:solidFill>
                  <a:latin typeface="Montserrat SemiBold"/>
                  <a:ea typeface="Montserrat SemiBold"/>
                  <a:cs typeface="Montserrat SemiBold"/>
                  <a:sym typeface="Montserrat SemiBold"/>
                </a:rPr>
                <a:t>"Adult"</a:t>
              </a:r>
              <a:endParaRPr sz="857">
                <a:solidFill>
                  <a:srgbClr val="FF99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    END AS category</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FROM </a:t>
              </a:r>
              <a:r>
                <a:rPr lang="en" sz="857">
                  <a:solidFill>
                    <a:schemeClr val="lt1"/>
                  </a:solidFill>
                  <a:latin typeface="Montserrat SemiBold"/>
                  <a:ea typeface="Montserrat SemiBold"/>
                  <a:cs typeface="Montserrat SemiBold"/>
                  <a:sym typeface="Montserrat SemiBold"/>
                </a:rPr>
                <a:t>netflix</a:t>
              </a:r>
              <a:r>
                <a:rPr lang="en" sz="857">
                  <a:solidFill>
                    <a:srgbClr val="93C47D"/>
                  </a:solidFill>
                  <a:latin typeface="Montserrat SemiBold"/>
                  <a:ea typeface="Montserrat SemiBold"/>
                  <a:cs typeface="Montserrat SemiBold"/>
                  <a:sym typeface="Montserrat SemiBold"/>
                </a:rPr>
                <a:t>;</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857">
                <a:solidFill>
                  <a:srgbClr val="93C47D"/>
                </a:solidFill>
                <a:latin typeface="Montserrat SemiBold"/>
                <a:ea typeface="Montserrat SemiBold"/>
                <a:cs typeface="Montserrat SemiBold"/>
                <a:sym typeface="Montserrat SemiBold"/>
              </a:endParaRPr>
            </a:p>
          </p:txBody>
        </p:sp>
        <p:sp>
          <p:nvSpPr>
            <p:cNvPr id="224" name="Google Shape;224;p26"/>
            <p:cNvSpPr/>
            <p:nvPr/>
          </p:nvSpPr>
          <p:spPr>
            <a:xfrm>
              <a:off x="1779140" y="1014242"/>
              <a:ext cx="149400" cy="140100"/>
            </a:xfrm>
            <a:prstGeom prst="ellipse">
              <a:avLst/>
            </a:prstGeom>
            <a:solidFill>
              <a:schemeClr val="dk2"/>
            </a:solidFill>
            <a:ln>
              <a:noFill/>
            </a:ln>
          </p:spPr>
          <p:txBody>
            <a:bodyPr anchorCtr="0" anchor="ctr" bIns="76250" lIns="76250" spcFirstLastPara="1" rIns="76250" wrap="square" tIns="76250">
              <a:noAutofit/>
            </a:bodyPr>
            <a:lstStyle/>
            <a:p>
              <a:pPr indent="0" lvl="0" marL="0" rtl="0" algn="ctr">
                <a:spcBef>
                  <a:spcPts val="0"/>
                </a:spcBef>
                <a:spcAft>
                  <a:spcPts val="0"/>
                </a:spcAft>
                <a:buNone/>
              </a:pPr>
              <a:r>
                <a:t/>
              </a:r>
              <a:endParaRPr sz="1167">
                <a:solidFill>
                  <a:schemeClr val="lt1"/>
                </a:solidFill>
              </a:endParaRPr>
            </a:p>
          </p:txBody>
        </p:sp>
        <p:sp>
          <p:nvSpPr>
            <p:cNvPr id="225" name="Google Shape;225;p26"/>
            <p:cNvSpPr/>
            <p:nvPr/>
          </p:nvSpPr>
          <p:spPr>
            <a:xfrm>
              <a:off x="1989174" y="1014237"/>
              <a:ext cx="149400" cy="140100"/>
            </a:xfrm>
            <a:prstGeom prst="ellipse">
              <a:avLst/>
            </a:prstGeom>
            <a:solidFill>
              <a:schemeClr val="dk2"/>
            </a:solidFill>
            <a:ln>
              <a:noFill/>
            </a:ln>
          </p:spPr>
          <p:txBody>
            <a:bodyPr anchorCtr="0" anchor="ctr" bIns="76250" lIns="76250" spcFirstLastPara="1" rIns="76250" wrap="square" tIns="76250">
              <a:noAutofit/>
            </a:bodyPr>
            <a:lstStyle/>
            <a:p>
              <a:pPr indent="0" lvl="0" marL="0" rtl="0" algn="ctr">
                <a:spcBef>
                  <a:spcPts val="0"/>
                </a:spcBef>
                <a:spcAft>
                  <a:spcPts val="0"/>
                </a:spcAft>
                <a:buNone/>
              </a:pPr>
              <a:r>
                <a:t/>
              </a:r>
              <a:endParaRPr b="1" sz="1167">
                <a:solidFill>
                  <a:schemeClr val="lt1"/>
                </a:solidFill>
              </a:endParaRPr>
            </a:p>
          </p:txBody>
        </p:sp>
        <p:sp>
          <p:nvSpPr>
            <p:cNvPr id="226" name="Google Shape;226;p26"/>
            <p:cNvSpPr/>
            <p:nvPr/>
          </p:nvSpPr>
          <p:spPr>
            <a:xfrm>
              <a:off x="2199204" y="1012956"/>
              <a:ext cx="149400" cy="140100"/>
            </a:xfrm>
            <a:prstGeom prst="ellipse">
              <a:avLst/>
            </a:prstGeom>
            <a:solidFill>
              <a:schemeClr val="dk2"/>
            </a:solidFill>
            <a:ln>
              <a:noFill/>
            </a:ln>
          </p:spPr>
          <p:txBody>
            <a:bodyPr anchorCtr="0" anchor="ctr" bIns="76250" lIns="76250" spcFirstLastPara="1" rIns="76250" wrap="square" tIns="76250">
              <a:noAutofit/>
            </a:bodyPr>
            <a:lstStyle/>
            <a:p>
              <a:pPr indent="0" lvl="0" marL="0" rtl="0" algn="ctr">
                <a:spcBef>
                  <a:spcPts val="0"/>
                </a:spcBef>
                <a:spcAft>
                  <a:spcPts val="0"/>
                </a:spcAft>
                <a:buNone/>
              </a:pPr>
              <a:r>
                <a:t/>
              </a:r>
              <a:endParaRPr b="1" sz="1167">
                <a:solidFill>
                  <a:schemeClr val="lt1"/>
                </a:solidFill>
              </a:endParaRPr>
            </a:p>
          </p:txBody>
        </p:sp>
      </p:grpSp>
      <p:sp>
        <p:nvSpPr>
          <p:cNvPr id="227" name="Google Shape;227;p26"/>
          <p:cNvSpPr txBox="1"/>
          <p:nvPr/>
        </p:nvSpPr>
        <p:spPr>
          <a:xfrm>
            <a:off x="3884375" y="123100"/>
            <a:ext cx="51258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SemiBold"/>
                <a:ea typeface="Montserrat SemiBold"/>
                <a:cs typeface="Montserrat SemiBold"/>
                <a:sym typeface="Montserrat SemiBold"/>
              </a:rPr>
              <a:t>Titles </a:t>
            </a:r>
            <a:r>
              <a:rPr lang="en" sz="2800">
                <a:solidFill>
                  <a:schemeClr val="lt1"/>
                </a:solidFill>
                <a:latin typeface="Montserrat SemiBold"/>
                <a:ea typeface="Montserrat SemiBold"/>
                <a:cs typeface="Montserrat SemiBold"/>
                <a:sym typeface="Montserrat SemiBold"/>
              </a:rPr>
              <a:t>Categories</a:t>
            </a:r>
            <a:r>
              <a:rPr lang="en" sz="2800">
                <a:solidFill>
                  <a:schemeClr val="lt1"/>
                </a:solidFill>
                <a:latin typeface="Montserrat SemiBold"/>
                <a:ea typeface="Montserrat SemiBold"/>
                <a:cs typeface="Montserrat SemiBold"/>
                <a:sym typeface="Montserrat SemiBold"/>
              </a:rPr>
              <a:t> by Rating</a:t>
            </a:r>
            <a:endParaRPr sz="2800">
              <a:solidFill>
                <a:schemeClr val="lt1"/>
              </a:solidFill>
              <a:latin typeface="Montserrat SemiBold"/>
              <a:ea typeface="Montserrat SemiBold"/>
              <a:cs typeface="Montserrat SemiBold"/>
              <a:sym typeface="Montserrat SemiBold"/>
            </a:endParaRPr>
          </a:p>
        </p:txBody>
      </p:sp>
      <p:pic>
        <p:nvPicPr>
          <p:cNvPr id="228" name="Google Shape;228;p26"/>
          <p:cNvPicPr preferRelativeResize="0"/>
          <p:nvPr/>
        </p:nvPicPr>
        <p:blipFill rotWithShape="1">
          <a:blip r:embed="rId4">
            <a:alphaModFix/>
          </a:blip>
          <a:srcRect b="0" l="0" r="0" t="3016"/>
          <a:stretch/>
        </p:blipFill>
        <p:spPr>
          <a:xfrm>
            <a:off x="3783050" y="1655325"/>
            <a:ext cx="4797300" cy="2818200"/>
          </a:xfrm>
          <a:prstGeom prst="roundRect">
            <a:avLst>
              <a:gd fmla="val 16667" name="adj"/>
            </a:avLst>
          </a:prstGeom>
          <a:noFill/>
          <a:ln cap="flat" cmpd="sng" w="9525">
            <a:solidFill>
              <a:srgbClr val="FF0000"/>
            </a:solidFill>
            <a:prstDash val="solid"/>
            <a:round/>
            <a:headEnd len="sm" w="sm" type="none"/>
            <a:tailEnd len="sm" w="sm" type="none"/>
          </a:ln>
        </p:spPr>
      </p:pic>
      <p:pic>
        <p:nvPicPr>
          <p:cNvPr descr="a red arrow pointing down with a long tail (Provided by Tenor)" id="229" name="Google Shape;229;p26"/>
          <p:cNvPicPr preferRelativeResize="0"/>
          <p:nvPr/>
        </p:nvPicPr>
        <p:blipFill>
          <a:blip r:embed="rId5">
            <a:alphaModFix/>
          </a:blip>
          <a:stretch>
            <a:fillRect/>
          </a:stretch>
        </p:blipFill>
        <p:spPr>
          <a:xfrm rot="-8100015">
            <a:off x="2661818" y="3292456"/>
            <a:ext cx="1171341" cy="982613"/>
          </a:xfrm>
          <a:prstGeom prst="rect">
            <a:avLst/>
          </a:prstGeom>
          <a:noFill/>
          <a:ln>
            <a:noFill/>
          </a:ln>
        </p:spPr>
      </p:pic>
      <p:sp>
        <p:nvSpPr>
          <p:cNvPr id="230" name="Google Shape;230;p26"/>
          <p:cNvSpPr/>
          <p:nvPr/>
        </p:nvSpPr>
        <p:spPr>
          <a:xfrm>
            <a:off x="114900" y="104527"/>
            <a:ext cx="918000" cy="1067700"/>
          </a:xfrm>
          <a:prstGeom prst="halfFrame">
            <a:avLst>
              <a:gd fmla="val 33333" name="adj1"/>
              <a:gd fmla="val 33333"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 name="Google Shape;231;p26"/>
          <p:cNvSpPr/>
          <p:nvPr/>
        </p:nvSpPr>
        <p:spPr>
          <a:xfrm rot="10800000">
            <a:off x="8085962" y="3932664"/>
            <a:ext cx="948000" cy="1094700"/>
          </a:xfrm>
          <a:prstGeom prst="halfFrame">
            <a:avLst>
              <a:gd fmla="val 33333" name="adj1"/>
              <a:gd fmla="val 33333" name="adj2"/>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7" title="f9c3cee0f21ac2-768-460-12-75-987-592.jpg"/>
          <p:cNvPicPr preferRelativeResize="0"/>
          <p:nvPr/>
        </p:nvPicPr>
        <p:blipFill>
          <a:blip r:embed="rId3">
            <a:alphaModFix/>
          </a:blip>
          <a:stretch>
            <a:fillRect/>
          </a:stretch>
        </p:blipFill>
        <p:spPr>
          <a:xfrm rot="2166837">
            <a:off x="6486925" y="2453563"/>
            <a:ext cx="2741951" cy="1642326"/>
          </a:xfrm>
          <a:prstGeom prst="rect">
            <a:avLst/>
          </a:prstGeom>
          <a:noFill/>
          <a:ln>
            <a:noFill/>
          </a:ln>
        </p:spPr>
      </p:pic>
      <p:sp>
        <p:nvSpPr>
          <p:cNvPr id="237" name="Google Shape;237;p27"/>
          <p:cNvSpPr/>
          <p:nvPr/>
        </p:nvSpPr>
        <p:spPr>
          <a:xfrm>
            <a:off x="139202" y="177489"/>
            <a:ext cx="918000" cy="1067700"/>
          </a:xfrm>
          <a:prstGeom prst="halfFrame">
            <a:avLst>
              <a:gd fmla="val 33333" name="adj1"/>
              <a:gd fmla="val 33333" name="adj2"/>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7"/>
          <p:cNvSpPr/>
          <p:nvPr/>
        </p:nvSpPr>
        <p:spPr>
          <a:xfrm rot="10800000">
            <a:off x="5204137" y="2571739"/>
            <a:ext cx="948000" cy="1094700"/>
          </a:xfrm>
          <a:prstGeom prst="halfFrame">
            <a:avLst>
              <a:gd fmla="val 33333" name="adj1"/>
              <a:gd fmla="val 33333" name="adj2"/>
            </a:avLst>
          </a:prstGeom>
          <a:solidFill>
            <a:srgbClr val="99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9" name="Google Shape;239;p27" title="2394fa25929271.5634cf2d228f6.jpg"/>
          <p:cNvPicPr preferRelativeResize="0"/>
          <p:nvPr/>
        </p:nvPicPr>
        <p:blipFill>
          <a:blip r:embed="rId4">
            <a:alphaModFix/>
          </a:blip>
          <a:stretch>
            <a:fillRect/>
          </a:stretch>
        </p:blipFill>
        <p:spPr>
          <a:xfrm>
            <a:off x="229100" y="277250"/>
            <a:ext cx="5825724" cy="3276975"/>
          </a:xfrm>
          <a:prstGeom prst="rect">
            <a:avLst/>
          </a:prstGeom>
          <a:noFill/>
          <a:ln>
            <a:noFill/>
          </a:ln>
        </p:spPr>
      </p:pic>
      <p:sp>
        <p:nvSpPr>
          <p:cNvPr id="240" name="Google Shape;240;p27"/>
          <p:cNvSpPr txBox="1"/>
          <p:nvPr/>
        </p:nvSpPr>
        <p:spPr>
          <a:xfrm>
            <a:off x="6152125" y="117000"/>
            <a:ext cx="29574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Montserrat SemiBold"/>
                <a:ea typeface="Montserrat SemiBold"/>
                <a:cs typeface="Montserrat SemiBold"/>
                <a:sym typeface="Montserrat SemiBold"/>
              </a:rPr>
              <a:t>Longest Title Duration</a:t>
            </a:r>
            <a:endParaRPr sz="1900">
              <a:solidFill>
                <a:schemeClr val="lt1"/>
              </a:solidFill>
              <a:latin typeface="Montserrat SemiBold"/>
              <a:ea typeface="Montserrat SemiBold"/>
              <a:cs typeface="Montserrat SemiBold"/>
              <a:sym typeface="Montserrat SemiBold"/>
            </a:endParaRPr>
          </a:p>
        </p:txBody>
      </p:sp>
      <p:grpSp>
        <p:nvGrpSpPr>
          <p:cNvPr id="241" name="Google Shape;241;p27"/>
          <p:cNvGrpSpPr/>
          <p:nvPr/>
        </p:nvGrpSpPr>
        <p:grpSpPr>
          <a:xfrm>
            <a:off x="443187" y="2104877"/>
            <a:ext cx="3027945" cy="2223956"/>
            <a:chOff x="1669039" y="820218"/>
            <a:chExt cx="3243300" cy="2631900"/>
          </a:xfrm>
        </p:grpSpPr>
        <p:sp>
          <p:nvSpPr>
            <p:cNvPr id="242" name="Google Shape;242;p27"/>
            <p:cNvSpPr/>
            <p:nvPr/>
          </p:nvSpPr>
          <p:spPr>
            <a:xfrm>
              <a:off x="1669039" y="820218"/>
              <a:ext cx="3243300" cy="2631900"/>
            </a:xfrm>
            <a:prstGeom prst="roundRect">
              <a:avLst>
                <a:gd fmla="val 16667" name="adj"/>
              </a:avLst>
            </a:prstGeom>
            <a:solidFill>
              <a:schemeClr val="dk1"/>
            </a:solidFill>
            <a:ln cap="flat" cmpd="sng" w="8175">
              <a:solidFill>
                <a:srgbClr val="FF0000"/>
              </a:solidFill>
              <a:prstDash val="solid"/>
              <a:round/>
              <a:headEnd len="sm" w="sm" type="none"/>
              <a:tailEnd len="sm" w="sm" type="none"/>
            </a:ln>
          </p:spPr>
          <p:txBody>
            <a:bodyPr anchorCtr="0" anchor="ctr" bIns="78450" lIns="78450" spcFirstLastPara="1" rIns="78450" wrap="square" tIns="78450">
              <a:noAutofit/>
            </a:bodyPr>
            <a:lstStyle/>
            <a:p>
              <a:pPr indent="0" lvl="0" marL="0" rtl="0" algn="l">
                <a:spcBef>
                  <a:spcPts val="0"/>
                </a:spcBef>
                <a:spcAft>
                  <a:spcPts val="0"/>
                </a:spcAft>
                <a:buClr>
                  <a:schemeClr val="dk1"/>
                </a:buClr>
                <a:buSzPts val="1100"/>
                <a:buFont typeface="Arial"/>
                <a:buNone/>
              </a:pPr>
              <a:r>
                <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SELECT </a:t>
              </a:r>
              <a:r>
                <a:rPr lang="en" sz="857">
                  <a:solidFill>
                    <a:schemeClr val="lt1"/>
                  </a:solidFill>
                  <a:latin typeface="Montserrat SemiBold"/>
                  <a:ea typeface="Montserrat SemiBold"/>
                  <a:cs typeface="Montserrat SemiBold"/>
                  <a:sym typeface="Montserrat SemiBold"/>
                </a:rPr>
                <a:t>show_id, title, duration,</a:t>
              </a:r>
              <a:endParaRPr sz="857">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CAST(SUBSTRING_INDEX(</a:t>
              </a:r>
              <a:r>
                <a:rPr lang="en" sz="857">
                  <a:solidFill>
                    <a:schemeClr val="lt1"/>
                  </a:solidFill>
                  <a:latin typeface="Montserrat SemiBold"/>
                  <a:ea typeface="Montserrat SemiBold"/>
                  <a:cs typeface="Montserrat SemiBold"/>
                  <a:sym typeface="Montserrat SemiBold"/>
                </a:rPr>
                <a:t>duration, ' ', 1) AS UNSIGNED)</a:t>
              </a:r>
              <a:r>
                <a:rPr lang="en" sz="857">
                  <a:solidFill>
                    <a:srgbClr val="93C47D"/>
                  </a:solidFill>
                  <a:latin typeface="Montserrat SemiBold"/>
                  <a:ea typeface="Montserrat SemiBold"/>
                  <a:cs typeface="Montserrat SemiBold"/>
                  <a:sym typeface="Montserrat SemiBold"/>
                </a:rPr>
                <a:t> AS minutes</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FROM </a:t>
              </a:r>
              <a:r>
                <a:rPr lang="en" sz="857">
                  <a:solidFill>
                    <a:schemeClr val="lt1"/>
                  </a:solidFill>
                  <a:latin typeface="Montserrat SemiBold"/>
                  <a:ea typeface="Montserrat SemiBold"/>
                  <a:cs typeface="Montserrat SemiBold"/>
                  <a:sym typeface="Montserrat SemiBold"/>
                </a:rPr>
                <a:t>netflix</a:t>
              </a:r>
              <a:endParaRPr sz="857">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WHERE </a:t>
              </a:r>
              <a:r>
                <a:rPr lang="en" sz="857">
                  <a:solidFill>
                    <a:schemeClr val="lt1"/>
                  </a:solidFill>
                  <a:latin typeface="Montserrat SemiBold"/>
                  <a:ea typeface="Montserrat SemiBold"/>
                  <a:cs typeface="Montserrat SemiBold"/>
                  <a:sym typeface="Montserrat SemiBold"/>
                </a:rPr>
                <a:t>duration </a:t>
              </a:r>
              <a:r>
                <a:rPr lang="en" sz="857">
                  <a:solidFill>
                    <a:srgbClr val="FF9900"/>
                  </a:solidFill>
                  <a:latin typeface="Montserrat SemiBold"/>
                  <a:ea typeface="Montserrat SemiBold"/>
                  <a:cs typeface="Montserrat SemiBold"/>
                  <a:sym typeface="Montserrat SemiBold"/>
                </a:rPr>
                <a:t>LIKE</a:t>
              </a:r>
              <a:r>
                <a:rPr lang="en" sz="857">
                  <a:solidFill>
                    <a:schemeClr val="lt1"/>
                  </a:solidFill>
                  <a:latin typeface="Montserrat SemiBold"/>
                  <a:ea typeface="Montserrat SemiBold"/>
                  <a:cs typeface="Montserrat SemiBold"/>
                  <a:sym typeface="Montserrat SemiBold"/>
                </a:rPr>
                <a:t> '%min%'</a:t>
              </a:r>
              <a:endParaRPr sz="857">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ORDER BY </a:t>
              </a:r>
              <a:r>
                <a:rPr lang="en" sz="857">
                  <a:solidFill>
                    <a:schemeClr val="lt1"/>
                  </a:solidFill>
                  <a:latin typeface="Montserrat SemiBold"/>
                  <a:ea typeface="Montserrat SemiBold"/>
                  <a:cs typeface="Montserrat SemiBold"/>
                  <a:sym typeface="Montserrat SemiBold"/>
                </a:rPr>
                <a:t>minutes </a:t>
              </a:r>
              <a:r>
                <a:rPr lang="en" sz="857">
                  <a:solidFill>
                    <a:srgbClr val="FF9900"/>
                  </a:solidFill>
                  <a:latin typeface="Montserrat SemiBold"/>
                  <a:ea typeface="Montserrat SemiBold"/>
                  <a:cs typeface="Montserrat SemiBold"/>
                  <a:sym typeface="Montserrat SemiBold"/>
                </a:rPr>
                <a:t>DESC</a:t>
              </a:r>
              <a:endParaRPr sz="857">
                <a:solidFill>
                  <a:srgbClr val="FF9900"/>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857">
                  <a:solidFill>
                    <a:srgbClr val="93C47D"/>
                  </a:solidFill>
                  <a:latin typeface="Montserrat SemiBold"/>
                  <a:ea typeface="Montserrat SemiBold"/>
                  <a:cs typeface="Montserrat SemiBold"/>
                  <a:sym typeface="Montserrat SemiBold"/>
                </a:rPr>
                <a:t>LIMIT 1;</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t/>
              </a:r>
              <a:endParaRPr sz="857">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857">
                <a:solidFill>
                  <a:srgbClr val="93C47D"/>
                </a:solidFill>
                <a:latin typeface="Montserrat SemiBold"/>
                <a:ea typeface="Montserrat SemiBold"/>
                <a:cs typeface="Montserrat SemiBold"/>
                <a:sym typeface="Montserrat SemiBold"/>
              </a:endParaRPr>
            </a:p>
          </p:txBody>
        </p:sp>
        <p:sp>
          <p:nvSpPr>
            <p:cNvPr id="243" name="Google Shape;243;p27"/>
            <p:cNvSpPr/>
            <p:nvPr/>
          </p:nvSpPr>
          <p:spPr>
            <a:xfrm>
              <a:off x="1853481" y="1035827"/>
              <a:ext cx="149400" cy="140100"/>
            </a:xfrm>
            <a:prstGeom prst="ellipse">
              <a:avLst/>
            </a:prstGeom>
            <a:solidFill>
              <a:srgbClr val="666666"/>
            </a:solidFill>
            <a:ln>
              <a:noFill/>
            </a:ln>
          </p:spPr>
          <p:txBody>
            <a:bodyPr anchorCtr="0" anchor="ctr" bIns="76250" lIns="76250" spcFirstLastPara="1" rIns="76250" wrap="square" tIns="76250">
              <a:noAutofit/>
            </a:bodyPr>
            <a:lstStyle/>
            <a:p>
              <a:pPr indent="0" lvl="0" marL="0" rtl="0" algn="ctr">
                <a:spcBef>
                  <a:spcPts val="0"/>
                </a:spcBef>
                <a:spcAft>
                  <a:spcPts val="0"/>
                </a:spcAft>
                <a:buNone/>
              </a:pPr>
              <a:r>
                <a:t/>
              </a:r>
              <a:endParaRPr sz="1167">
                <a:solidFill>
                  <a:schemeClr val="lt1"/>
                </a:solidFill>
              </a:endParaRPr>
            </a:p>
          </p:txBody>
        </p:sp>
        <p:sp>
          <p:nvSpPr>
            <p:cNvPr id="244" name="Google Shape;244;p27"/>
            <p:cNvSpPr/>
            <p:nvPr/>
          </p:nvSpPr>
          <p:spPr>
            <a:xfrm>
              <a:off x="2063514" y="1035822"/>
              <a:ext cx="149400" cy="140100"/>
            </a:xfrm>
            <a:prstGeom prst="ellipse">
              <a:avLst/>
            </a:prstGeom>
            <a:solidFill>
              <a:srgbClr val="666666"/>
            </a:solidFill>
            <a:ln>
              <a:noFill/>
            </a:ln>
          </p:spPr>
          <p:txBody>
            <a:bodyPr anchorCtr="0" anchor="ctr" bIns="76250" lIns="76250" spcFirstLastPara="1" rIns="76250" wrap="square" tIns="76250">
              <a:noAutofit/>
            </a:bodyPr>
            <a:lstStyle/>
            <a:p>
              <a:pPr indent="0" lvl="0" marL="0" rtl="0" algn="ctr">
                <a:spcBef>
                  <a:spcPts val="0"/>
                </a:spcBef>
                <a:spcAft>
                  <a:spcPts val="0"/>
                </a:spcAft>
                <a:buNone/>
              </a:pPr>
              <a:r>
                <a:t/>
              </a:r>
              <a:endParaRPr b="1" sz="1167">
                <a:solidFill>
                  <a:schemeClr val="lt1"/>
                </a:solidFill>
              </a:endParaRPr>
            </a:p>
          </p:txBody>
        </p:sp>
        <p:sp>
          <p:nvSpPr>
            <p:cNvPr id="245" name="Google Shape;245;p27"/>
            <p:cNvSpPr/>
            <p:nvPr/>
          </p:nvSpPr>
          <p:spPr>
            <a:xfrm>
              <a:off x="2273545" y="1034541"/>
              <a:ext cx="149400" cy="140100"/>
            </a:xfrm>
            <a:prstGeom prst="ellipse">
              <a:avLst/>
            </a:prstGeom>
            <a:solidFill>
              <a:schemeClr val="dk2"/>
            </a:solidFill>
            <a:ln>
              <a:noFill/>
            </a:ln>
          </p:spPr>
          <p:txBody>
            <a:bodyPr anchorCtr="0" anchor="ctr" bIns="76250" lIns="76250" spcFirstLastPara="1" rIns="76250" wrap="square" tIns="76250">
              <a:noAutofit/>
            </a:bodyPr>
            <a:lstStyle/>
            <a:p>
              <a:pPr indent="0" lvl="0" marL="0" rtl="0" algn="ctr">
                <a:spcBef>
                  <a:spcPts val="0"/>
                </a:spcBef>
                <a:spcAft>
                  <a:spcPts val="0"/>
                </a:spcAft>
                <a:buNone/>
              </a:pPr>
              <a:r>
                <a:t/>
              </a:r>
              <a:endParaRPr b="1" sz="1167">
                <a:solidFill>
                  <a:schemeClr val="lt1"/>
                </a:solidFill>
              </a:endParaRPr>
            </a:p>
          </p:txBody>
        </p:sp>
      </p:grpSp>
      <p:pic>
        <p:nvPicPr>
          <p:cNvPr id="246" name="Google Shape;246;p27"/>
          <p:cNvPicPr preferRelativeResize="0"/>
          <p:nvPr/>
        </p:nvPicPr>
        <p:blipFill rotWithShape="1">
          <a:blip r:embed="rId5">
            <a:alphaModFix/>
          </a:blip>
          <a:srcRect b="11882" l="0" r="0" t="11158"/>
          <a:stretch/>
        </p:blipFill>
        <p:spPr>
          <a:xfrm>
            <a:off x="4844500" y="1468875"/>
            <a:ext cx="3783900" cy="984900"/>
          </a:xfrm>
          <a:prstGeom prst="roundRect">
            <a:avLst>
              <a:gd fmla="val 16667" name="adj"/>
            </a:avLst>
          </a:prstGeom>
          <a:noFill/>
          <a:ln cap="flat" cmpd="sng" w="9525">
            <a:solidFill>
              <a:srgbClr val="FF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8" title="59667e25929271.5634cf2cf225c.jpg"/>
          <p:cNvPicPr preferRelativeResize="0"/>
          <p:nvPr/>
        </p:nvPicPr>
        <p:blipFill>
          <a:blip r:embed="rId3">
            <a:alphaModFix/>
          </a:blip>
          <a:stretch>
            <a:fillRect/>
          </a:stretch>
        </p:blipFill>
        <p:spPr>
          <a:xfrm>
            <a:off x="110375" y="1925875"/>
            <a:ext cx="3040974" cy="1710550"/>
          </a:xfrm>
          <a:prstGeom prst="rect">
            <a:avLst/>
          </a:prstGeom>
          <a:noFill/>
          <a:ln>
            <a:noFill/>
          </a:ln>
        </p:spPr>
      </p:pic>
      <p:sp>
        <p:nvSpPr>
          <p:cNvPr id="252" name="Google Shape;252;p28"/>
          <p:cNvSpPr txBox="1"/>
          <p:nvPr/>
        </p:nvSpPr>
        <p:spPr>
          <a:xfrm>
            <a:off x="110375" y="101950"/>
            <a:ext cx="3019200" cy="6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lt1"/>
                </a:solidFill>
                <a:latin typeface="Montserrat SemiBold"/>
                <a:ea typeface="Montserrat SemiBold"/>
                <a:cs typeface="Montserrat SemiBold"/>
                <a:sym typeface="Montserrat SemiBold"/>
              </a:rPr>
              <a:t>Key Findings</a:t>
            </a:r>
            <a:endParaRPr sz="3300">
              <a:solidFill>
                <a:schemeClr val="lt1"/>
              </a:solidFill>
              <a:latin typeface="Montserrat SemiBold"/>
              <a:ea typeface="Montserrat SemiBold"/>
              <a:cs typeface="Montserrat SemiBold"/>
              <a:sym typeface="Montserrat SemiBold"/>
            </a:endParaRPr>
          </a:p>
        </p:txBody>
      </p:sp>
      <p:sp>
        <p:nvSpPr>
          <p:cNvPr id="253" name="Google Shape;253;p28"/>
          <p:cNvSpPr txBox="1"/>
          <p:nvPr/>
        </p:nvSpPr>
        <p:spPr>
          <a:xfrm>
            <a:off x="3581225" y="152200"/>
            <a:ext cx="5040900" cy="44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t/>
            </a:r>
            <a:endParaRPr b="1" sz="1600">
              <a:solidFill>
                <a:schemeClr val="lt1"/>
              </a:solidFill>
            </a:endParaRPr>
          </a:p>
          <a:p>
            <a:pPr indent="-292100" lvl="0" marL="457200" rtl="0" algn="l">
              <a:lnSpc>
                <a:spcPct val="115000"/>
              </a:lnSpc>
              <a:spcBef>
                <a:spcPts val="1200"/>
              </a:spcBef>
              <a:spcAft>
                <a:spcPts val="0"/>
              </a:spcAft>
              <a:buClr>
                <a:schemeClr val="lt1"/>
              </a:buClr>
              <a:buSzPts val="1000"/>
              <a:buChar char="●"/>
            </a:pPr>
            <a:r>
              <a:rPr b="1" lang="en" sz="1000">
                <a:solidFill>
                  <a:schemeClr val="lt1"/>
                </a:solidFill>
              </a:rPr>
              <a:t>Catalog Size</a:t>
            </a:r>
            <a:r>
              <a:rPr lang="en" sz="1000">
                <a:solidFill>
                  <a:schemeClr val="lt1"/>
                </a:solidFill>
              </a:rPr>
              <a:t>: The dataset provides thousands of Netflix titles, with a higher share of Tv shows compared to Movies.</a:t>
            </a:r>
            <a:br>
              <a:rPr lang="en" sz="1000">
                <a:solidFill>
                  <a:schemeClr val="lt1"/>
                </a:solidFill>
              </a:rPr>
            </a:b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b="1" lang="en" sz="1000">
                <a:solidFill>
                  <a:schemeClr val="lt1"/>
                </a:solidFill>
              </a:rPr>
              <a:t>Release Trends</a:t>
            </a:r>
            <a:r>
              <a:rPr lang="en" sz="1000">
                <a:solidFill>
                  <a:schemeClr val="lt1"/>
                </a:solidFill>
              </a:rPr>
              <a:t>: A large number of titles were added in recent years, indicating Netflix’s aggressive content expansion strategy.</a:t>
            </a:r>
            <a:br>
              <a:rPr lang="en" sz="1000">
                <a:solidFill>
                  <a:schemeClr val="lt1"/>
                </a:solidFill>
              </a:rPr>
            </a:b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b="1" lang="en" sz="1000">
                <a:solidFill>
                  <a:schemeClr val="lt1"/>
                </a:solidFill>
              </a:rPr>
              <a:t>Average Movie Duration</a:t>
            </a:r>
            <a:r>
              <a:rPr lang="en" sz="1000">
                <a:solidFill>
                  <a:schemeClr val="lt1"/>
                </a:solidFill>
              </a:rPr>
              <a:t>: The typical Netflix movie has an average runtime of ~99 minutes, fitting within standard feature-length duration.</a:t>
            </a:r>
            <a:br>
              <a:rPr lang="en" sz="1000">
                <a:solidFill>
                  <a:schemeClr val="lt1"/>
                </a:solidFill>
              </a:rPr>
            </a:b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b="1" lang="en" sz="1000">
                <a:solidFill>
                  <a:schemeClr val="lt1"/>
                </a:solidFill>
              </a:rPr>
              <a:t>Top Contributors</a:t>
            </a:r>
            <a:r>
              <a:rPr lang="en" sz="1000">
                <a:solidFill>
                  <a:schemeClr val="lt1"/>
                </a:solidFill>
              </a:rPr>
              <a:t>: Certain directors and countries (like the United States and India) contribute significantly more content compared to others.</a:t>
            </a:r>
            <a:br>
              <a:rPr lang="en" sz="1000">
                <a:solidFill>
                  <a:schemeClr val="lt1"/>
                </a:solidFill>
              </a:rPr>
            </a:b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b="1" lang="en" sz="1000">
                <a:solidFill>
                  <a:schemeClr val="lt1"/>
                </a:solidFill>
              </a:rPr>
              <a:t>Category Segmentation</a:t>
            </a:r>
            <a:r>
              <a:rPr lang="en" sz="1000">
                <a:solidFill>
                  <a:schemeClr val="lt1"/>
                </a:solidFill>
              </a:rPr>
              <a:t>: By classifying titles into </a:t>
            </a:r>
            <a:r>
              <a:rPr i="1" lang="en" sz="1000">
                <a:solidFill>
                  <a:schemeClr val="lt1"/>
                </a:solidFill>
              </a:rPr>
              <a:t>Family</a:t>
            </a:r>
            <a:r>
              <a:rPr lang="en" sz="1000">
                <a:solidFill>
                  <a:schemeClr val="lt1"/>
                </a:solidFill>
              </a:rPr>
              <a:t>, </a:t>
            </a:r>
            <a:r>
              <a:rPr i="1" lang="en" sz="1000">
                <a:solidFill>
                  <a:schemeClr val="lt1"/>
                </a:solidFill>
              </a:rPr>
              <a:t>Kids</a:t>
            </a:r>
            <a:r>
              <a:rPr lang="en" sz="1000">
                <a:solidFill>
                  <a:schemeClr val="lt1"/>
                </a:solidFill>
              </a:rPr>
              <a:t>, and </a:t>
            </a:r>
            <a:r>
              <a:rPr i="1" lang="en" sz="1000">
                <a:solidFill>
                  <a:schemeClr val="lt1"/>
                </a:solidFill>
              </a:rPr>
              <a:t>Adult</a:t>
            </a:r>
            <a:r>
              <a:rPr lang="en" sz="1000">
                <a:solidFill>
                  <a:schemeClr val="lt1"/>
                </a:solidFill>
              </a:rPr>
              <a:t> categories using ratings, clear distinctions emerge in Netflix’s target audiences.</a:t>
            </a:r>
            <a:br>
              <a:rPr lang="en" sz="1000">
                <a:solidFill>
                  <a:schemeClr val="lt1"/>
                </a:solidFill>
              </a:rPr>
            </a:b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b="1" lang="en" sz="1000">
                <a:solidFill>
                  <a:schemeClr val="lt1"/>
                </a:solidFill>
              </a:rPr>
              <a:t>Global Distribution</a:t>
            </a:r>
            <a:r>
              <a:rPr lang="en" sz="1000">
                <a:solidFill>
                  <a:schemeClr val="lt1"/>
                </a:solidFill>
              </a:rPr>
              <a:t>: The U.S. dominates Netflix’s catalog, but countries like India, the U.K., and Japan also emerge as strong contributors.</a:t>
            </a:r>
            <a:br>
              <a:rPr lang="en" sz="1000">
                <a:solidFill>
                  <a:schemeClr val="lt1"/>
                </a:solidFill>
              </a:rPr>
            </a:b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b="1" lang="en" sz="1000">
                <a:solidFill>
                  <a:schemeClr val="lt1"/>
                </a:solidFill>
              </a:rPr>
              <a:t>Hidden Insights</a:t>
            </a:r>
            <a:r>
              <a:rPr lang="en" sz="1000">
                <a:solidFill>
                  <a:schemeClr val="lt1"/>
                </a:solidFill>
              </a:rPr>
              <a:t>: Analysis of genres shows that certain regions (e.g., South Korea, Spain) have a higher diversity of genres per title, highlighting localized content richness.</a:t>
            </a:r>
            <a:endParaRPr sz="1000">
              <a:solidFill>
                <a:schemeClr val="lt1"/>
              </a:solidFill>
            </a:endParaRPr>
          </a:p>
        </p:txBody>
      </p:sp>
      <p:pic>
        <p:nvPicPr>
          <p:cNvPr id="254" name="Google Shape;254;p28"/>
          <p:cNvPicPr preferRelativeResize="0"/>
          <p:nvPr/>
        </p:nvPicPr>
        <p:blipFill>
          <a:blip r:embed="rId4">
            <a:alphaModFix/>
          </a:blip>
          <a:stretch>
            <a:fillRect/>
          </a:stretch>
        </p:blipFill>
        <p:spPr>
          <a:xfrm>
            <a:off x="3228450" y="438210"/>
            <a:ext cx="473201" cy="473199"/>
          </a:xfrm>
          <a:prstGeom prst="rect">
            <a:avLst/>
          </a:prstGeom>
          <a:noFill/>
          <a:ln>
            <a:noFill/>
          </a:ln>
        </p:spPr>
      </p:pic>
      <p:pic>
        <p:nvPicPr>
          <p:cNvPr id="255" name="Google Shape;255;p28"/>
          <p:cNvPicPr preferRelativeResize="0"/>
          <p:nvPr/>
        </p:nvPicPr>
        <p:blipFill>
          <a:blip r:embed="rId5">
            <a:alphaModFix/>
          </a:blip>
          <a:stretch>
            <a:fillRect/>
          </a:stretch>
        </p:blipFill>
        <p:spPr>
          <a:xfrm>
            <a:off x="3214975" y="978511"/>
            <a:ext cx="473199" cy="473199"/>
          </a:xfrm>
          <a:prstGeom prst="rect">
            <a:avLst/>
          </a:prstGeom>
          <a:noFill/>
          <a:ln>
            <a:noFill/>
          </a:ln>
        </p:spPr>
      </p:pic>
      <p:pic>
        <p:nvPicPr>
          <p:cNvPr id="256" name="Google Shape;256;p28"/>
          <p:cNvPicPr preferRelativeResize="0"/>
          <p:nvPr/>
        </p:nvPicPr>
        <p:blipFill>
          <a:blip r:embed="rId6">
            <a:alphaModFix/>
          </a:blip>
          <a:stretch>
            <a:fillRect/>
          </a:stretch>
        </p:blipFill>
        <p:spPr>
          <a:xfrm>
            <a:off x="3228450" y="1518809"/>
            <a:ext cx="473201" cy="473201"/>
          </a:xfrm>
          <a:prstGeom prst="rect">
            <a:avLst/>
          </a:prstGeom>
          <a:noFill/>
          <a:ln>
            <a:noFill/>
          </a:ln>
        </p:spPr>
      </p:pic>
      <p:pic>
        <p:nvPicPr>
          <p:cNvPr id="257" name="Google Shape;257;p28"/>
          <p:cNvPicPr preferRelativeResize="0"/>
          <p:nvPr/>
        </p:nvPicPr>
        <p:blipFill>
          <a:blip r:embed="rId7">
            <a:alphaModFix/>
          </a:blip>
          <a:stretch>
            <a:fillRect/>
          </a:stretch>
        </p:blipFill>
        <p:spPr>
          <a:xfrm>
            <a:off x="3255075" y="2599400"/>
            <a:ext cx="473200" cy="473200"/>
          </a:xfrm>
          <a:prstGeom prst="rect">
            <a:avLst/>
          </a:prstGeom>
          <a:noFill/>
          <a:ln>
            <a:noFill/>
          </a:ln>
        </p:spPr>
      </p:pic>
      <p:pic>
        <p:nvPicPr>
          <p:cNvPr id="258" name="Google Shape;258;p28"/>
          <p:cNvPicPr preferRelativeResize="0"/>
          <p:nvPr/>
        </p:nvPicPr>
        <p:blipFill>
          <a:blip r:embed="rId8">
            <a:alphaModFix/>
          </a:blip>
          <a:stretch>
            <a:fillRect/>
          </a:stretch>
        </p:blipFill>
        <p:spPr>
          <a:xfrm>
            <a:off x="3245076" y="3296925"/>
            <a:ext cx="473200" cy="473200"/>
          </a:xfrm>
          <a:prstGeom prst="rect">
            <a:avLst/>
          </a:prstGeom>
          <a:noFill/>
          <a:ln>
            <a:noFill/>
          </a:ln>
        </p:spPr>
      </p:pic>
      <p:pic>
        <p:nvPicPr>
          <p:cNvPr id="259" name="Google Shape;259;p28"/>
          <p:cNvPicPr preferRelativeResize="0"/>
          <p:nvPr/>
        </p:nvPicPr>
        <p:blipFill>
          <a:blip r:embed="rId9">
            <a:alphaModFix/>
          </a:blip>
          <a:stretch>
            <a:fillRect/>
          </a:stretch>
        </p:blipFill>
        <p:spPr>
          <a:xfrm>
            <a:off x="3271725" y="2087500"/>
            <a:ext cx="416450" cy="416450"/>
          </a:xfrm>
          <a:prstGeom prst="rect">
            <a:avLst/>
          </a:prstGeom>
          <a:noFill/>
          <a:ln>
            <a:noFill/>
          </a:ln>
        </p:spPr>
      </p:pic>
      <p:pic>
        <p:nvPicPr>
          <p:cNvPr id="260" name="Google Shape;260;p28"/>
          <p:cNvPicPr preferRelativeResize="0"/>
          <p:nvPr/>
        </p:nvPicPr>
        <p:blipFill>
          <a:blip r:embed="rId10">
            <a:alphaModFix/>
          </a:blip>
          <a:stretch>
            <a:fillRect/>
          </a:stretch>
        </p:blipFill>
        <p:spPr>
          <a:xfrm>
            <a:off x="3255075" y="3930775"/>
            <a:ext cx="473200" cy="473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29"/>
          <p:cNvPicPr preferRelativeResize="0"/>
          <p:nvPr/>
        </p:nvPicPr>
        <p:blipFill>
          <a:blip r:embed="rId3">
            <a:alphaModFix/>
          </a:blip>
          <a:stretch>
            <a:fillRect/>
          </a:stretch>
        </p:blipFill>
        <p:spPr>
          <a:xfrm>
            <a:off x="152400" y="152400"/>
            <a:ext cx="1514097" cy="2264675"/>
          </a:xfrm>
          <a:prstGeom prst="rect">
            <a:avLst/>
          </a:prstGeom>
          <a:noFill/>
          <a:ln>
            <a:noFill/>
          </a:ln>
        </p:spPr>
      </p:pic>
      <p:pic>
        <p:nvPicPr>
          <p:cNvPr id="266" name="Google Shape;266;p29"/>
          <p:cNvPicPr preferRelativeResize="0"/>
          <p:nvPr/>
        </p:nvPicPr>
        <p:blipFill>
          <a:blip r:embed="rId4">
            <a:alphaModFix/>
          </a:blip>
          <a:stretch>
            <a:fillRect/>
          </a:stretch>
        </p:blipFill>
        <p:spPr>
          <a:xfrm>
            <a:off x="2430875" y="0"/>
            <a:ext cx="3365601" cy="5143501"/>
          </a:xfrm>
          <a:prstGeom prst="rect">
            <a:avLst/>
          </a:prstGeom>
          <a:noFill/>
          <a:ln>
            <a:noFill/>
          </a:ln>
        </p:spPr>
      </p:pic>
      <p:pic>
        <p:nvPicPr>
          <p:cNvPr id="267" name="Google Shape;267;p29"/>
          <p:cNvPicPr preferRelativeResize="0"/>
          <p:nvPr/>
        </p:nvPicPr>
        <p:blipFill>
          <a:blip r:embed="rId5">
            <a:alphaModFix/>
          </a:blip>
          <a:stretch>
            <a:fillRect/>
          </a:stretch>
        </p:blipFill>
        <p:spPr>
          <a:xfrm>
            <a:off x="748544" y="2348975"/>
            <a:ext cx="1974957" cy="2794525"/>
          </a:xfrm>
          <a:prstGeom prst="rect">
            <a:avLst/>
          </a:prstGeom>
          <a:noFill/>
          <a:ln>
            <a:noFill/>
          </a:ln>
        </p:spPr>
      </p:pic>
      <p:pic>
        <p:nvPicPr>
          <p:cNvPr id="268" name="Google Shape;268;p29" title="Netflix_logo.svg (1).png"/>
          <p:cNvPicPr preferRelativeResize="0"/>
          <p:nvPr/>
        </p:nvPicPr>
        <p:blipFill>
          <a:blip r:embed="rId6">
            <a:alphaModFix/>
          </a:blip>
          <a:stretch>
            <a:fillRect/>
          </a:stretch>
        </p:blipFill>
        <p:spPr>
          <a:xfrm>
            <a:off x="989075" y="4057150"/>
            <a:ext cx="2192325" cy="1019426"/>
          </a:xfrm>
          <a:prstGeom prst="rect">
            <a:avLst/>
          </a:prstGeom>
          <a:noFill/>
          <a:ln>
            <a:noFill/>
          </a:ln>
        </p:spPr>
      </p:pic>
      <p:pic>
        <p:nvPicPr>
          <p:cNvPr id="269" name="Google Shape;269;p29"/>
          <p:cNvPicPr preferRelativeResize="0"/>
          <p:nvPr/>
        </p:nvPicPr>
        <p:blipFill>
          <a:blip r:embed="rId7">
            <a:alphaModFix/>
          </a:blip>
          <a:stretch>
            <a:fillRect/>
          </a:stretch>
        </p:blipFill>
        <p:spPr>
          <a:xfrm>
            <a:off x="7146175" y="2657900"/>
            <a:ext cx="2879427" cy="2879427"/>
          </a:xfrm>
          <a:prstGeom prst="rect">
            <a:avLst/>
          </a:prstGeom>
          <a:noFill/>
          <a:ln>
            <a:noFill/>
          </a:ln>
        </p:spPr>
      </p:pic>
      <p:pic>
        <p:nvPicPr>
          <p:cNvPr id="270" name="Google Shape;270;p29"/>
          <p:cNvPicPr preferRelativeResize="0"/>
          <p:nvPr/>
        </p:nvPicPr>
        <p:blipFill>
          <a:blip r:embed="rId8">
            <a:alphaModFix/>
          </a:blip>
          <a:stretch>
            <a:fillRect/>
          </a:stretch>
        </p:blipFill>
        <p:spPr>
          <a:xfrm flipH="1">
            <a:off x="5532512" y="2166123"/>
            <a:ext cx="1706599" cy="2527151"/>
          </a:xfrm>
          <a:prstGeom prst="rect">
            <a:avLst/>
          </a:prstGeom>
          <a:noFill/>
          <a:ln>
            <a:noFill/>
          </a:ln>
        </p:spPr>
      </p:pic>
      <p:pic>
        <p:nvPicPr>
          <p:cNvPr id="271" name="Google Shape;271;p29"/>
          <p:cNvPicPr preferRelativeResize="0"/>
          <p:nvPr/>
        </p:nvPicPr>
        <p:blipFill>
          <a:blip r:embed="rId9">
            <a:alphaModFix/>
          </a:blip>
          <a:stretch>
            <a:fillRect/>
          </a:stretch>
        </p:blipFill>
        <p:spPr>
          <a:xfrm>
            <a:off x="6988180" y="457190"/>
            <a:ext cx="2228849" cy="2908634"/>
          </a:xfrm>
          <a:prstGeom prst="rect">
            <a:avLst/>
          </a:prstGeom>
          <a:noFill/>
          <a:ln>
            <a:noFill/>
          </a:ln>
        </p:spPr>
      </p:pic>
      <p:pic>
        <p:nvPicPr>
          <p:cNvPr id="272" name="Google Shape;272;p29" title="05cItXL96l4LE9n02WfDR0h-5.jpg"/>
          <p:cNvPicPr preferRelativeResize="0"/>
          <p:nvPr/>
        </p:nvPicPr>
        <p:blipFill>
          <a:blip r:embed="rId10">
            <a:alphaModFix/>
          </a:blip>
          <a:stretch>
            <a:fillRect/>
          </a:stretch>
        </p:blipFill>
        <p:spPr>
          <a:xfrm>
            <a:off x="4726488" y="-8"/>
            <a:ext cx="2718574" cy="1528550"/>
          </a:xfrm>
          <a:prstGeom prst="rect">
            <a:avLst/>
          </a:prstGeom>
          <a:noFill/>
          <a:ln>
            <a:noFill/>
          </a:ln>
        </p:spPr>
      </p:pic>
      <p:sp>
        <p:nvSpPr>
          <p:cNvPr id="273" name="Google Shape;273;p29"/>
          <p:cNvSpPr txBox="1"/>
          <p:nvPr/>
        </p:nvSpPr>
        <p:spPr>
          <a:xfrm>
            <a:off x="2463850" y="1272975"/>
            <a:ext cx="3872400" cy="9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100">
                <a:solidFill>
                  <a:schemeClr val="lt1"/>
                </a:solidFill>
                <a:latin typeface="Montserrat SemiBold"/>
                <a:ea typeface="Montserrat SemiBold"/>
                <a:cs typeface="Montserrat SemiBold"/>
                <a:sym typeface="Montserrat SemiBold"/>
              </a:rPr>
              <a:t>Thank You!</a:t>
            </a:r>
            <a:endParaRPr sz="51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title="59667e25929271.5634cf2cf225c.jpg"/>
          <p:cNvPicPr preferRelativeResize="0"/>
          <p:nvPr/>
        </p:nvPicPr>
        <p:blipFill>
          <a:blip r:embed="rId3">
            <a:alphaModFix/>
          </a:blip>
          <a:stretch>
            <a:fillRect/>
          </a:stretch>
        </p:blipFill>
        <p:spPr>
          <a:xfrm>
            <a:off x="4522925" y="2492300"/>
            <a:ext cx="4621074" cy="2599351"/>
          </a:xfrm>
          <a:prstGeom prst="rect">
            <a:avLst/>
          </a:prstGeom>
          <a:noFill/>
          <a:ln>
            <a:noFill/>
          </a:ln>
        </p:spPr>
      </p:pic>
      <p:sp>
        <p:nvSpPr>
          <p:cNvPr id="62" name="Google Shape;62;p14"/>
          <p:cNvSpPr txBox="1"/>
          <p:nvPr/>
        </p:nvSpPr>
        <p:spPr>
          <a:xfrm>
            <a:off x="404800" y="1006850"/>
            <a:ext cx="5666400" cy="408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700">
                <a:solidFill>
                  <a:schemeClr val="lt1"/>
                </a:solidFill>
                <a:latin typeface="Montserrat SemiBold"/>
                <a:ea typeface="Montserrat SemiBold"/>
                <a:cs typeface="Montserrat SemiBold"/>
                <a:sym typeface="Montserrat SemiBold"/>
              </a:rPr>
              <a:t>This project explores the Netflix titles dataset using SQL queries to uncover patterns and insights about movies and TV shows available on the platform. The dataset contains information such as title, type, director, cast, country, release year, rating, duration, genre, and date added to Netflix.</a:t>
            </a:r>
            <a:br>
              <a:rPr lang="en" sz="1700">
                <a:solidFill>
                  <a:schemeClr val="lt1"/>
                </a:solidFill>
                <a:latin typeface="Montserrat SemiBold"/>
                <a:ea typeface="Montserrat SemiBold"/>
                <a:cs typeface="Montserrat SemiBold"/>
                <a:sym typeface="Montserrat SemiBold"/>
              </a:rPr>
            </a:br>
            <a:r>
              <a:rPr lang="en" sz="1700">
                <a:solidFill>
                  <a:schemeClr val="lt1"/>
                </a:solidFill>
                <a:latin typeface="Montserrat SemiBold"/>
                <a:ea typeface="Montserrat SemiBold"/>
                <a:cs typeface="Montserrat SemiBold"/>
                <a:sym typeface="Montserrat SemiBold"/>
              </a:rPr>
              <a:t>By applying structured SQL queries, the project demonstrates how to efficiently analyze large datasets and transform raw data into meaningful insights.</a:t>
            </a:r>
            <a:endParaRPr sz="1700">
              <a:solidFill>
                <a:schemeClr val="lt1"/>
              </a:solidFill>
              <a:latin typeface="Montserrat SemiBold"/>
              <a:ea typeface="Montserrat SemiBold"/>
              <a:cs typeface="Montserrat SemiBold"/>
              <a:sym typeface="Montserrat SemiBold"/>
            </a:endParaRPr>
          </a:p>
          <a:p>
            <a:pPr indent="0" lvl="0" marL="0" rtl="0" algn="l">
              <a:spcBef>
                <a:spcPts val="1200"/>
              </a:spcBef>
              <a:spcAft>
                <a:spcPts val="0"/>
              </a:spcAft>
              <a:buNone/>
            </a:pPr>
            <a:r>
              <a:t/>
            </a:r>
            <a:endParaRPr sz="3700">
              <a:solidFill>
                <a:schemeClr val="lt1"/>
              </a:solidFill>
              <a:latin typeface="Montserrat SemiBold"/>
              <a:ea typeface="Montserrat SemiBold"/>
              <a:cs typeface="Montserrat SemiBold"/>
              <a:sym typeface="Montserrat SemiBold"/>
            </a:endParaRPr>
          </a:p>
        </p:txBody>
      </p:sp>
      <p:sp>
        <p:nvSpPr>
          <p:cNvPr id="63" name="Google Shape;63;p14"/>
          <p:cNvSpPr txBox="1"/>
          <p:nvPr/>
        </p:nvSpPr>
        <p:spPr>
          <a:xfrm>
            <a:off x="2831850" y="108625"/>
            <a:ext cx="32394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FF0000"/>
                </a:solidFill>
                <a:latin typeface="Montserrat SemiBold"/>
                <a:ea typeface="Montserrat SemiBold"/>
                <a:cs typeface="Montserrat SemiBold"/>
                <a:sym typeface="Montserrat SemiBold"/>
              </a:rPr>
              <a:t>Introduction</a:t>
            </a:r>
            <a:endParaRPr sz="3700">
              <a:solidFill>
                <a:srgbClr val="FF0000"/>
              </a:solidFill>
              <a:latin typeface="Montserrat SemiBold"/>
              <a:ea typeface="Montserrat SemiBold"/>
              <a:cs typeface="Montserrat SemiBold"/>
              <a:sym typeface="Montserrat SemiBold"/>
            </a:endParaRPr>
          </a:p>
        </p:txBody>
      </p:sp>
      <p:pic>
        <p:nvPicPr>
          <p:cNvPr id="64" name="Google Shape;64;p14" title="netflix-ads.jpg"/>
          <p:cNvPicPr preferRelativeResize="0"/>
          <p:nvPr/>
        </p:nvPicPr>
        <p:blipFill>
          <a:blip r:embed="rId4">
            <a:alphaModFix/>
          </a:blip>
          <a:stretch>
            <a:fillRect/>
          </a:stretch>
        </p:blipFill>
        <p:spPr>
          <a:xfrm>
            <a:off x="6071250" y="108625"/>
            <a:ext cx="3018351" cy="175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nvSpPr>
        <p:spPr>
          <a:xfrm>
            <a:off x="185150" y="468225"/>
            <a:ext cx="3800400" cy="428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t/>
            </a:r>
            <a:endParaRPr sz="1700">
              <a:solidFill>
                <a:schemeClr val="lt1"/>
              </a:solidFill>
              <a:latin typeface="Montserrat SemiBold"/>
              <a:ea typeface="Montserrat SemiBold"/>
              <a:cs typeface="Montserrat SemiBold"/>
              <a:sym typeface="Montserrat SemiBold"/>
            </a:endParaRPr>
          </a:p>
          <a:p>
            <a:pPr indent="-298450" lvl="0" marL="457200" rtl="0" algn="l">
              <a:lnSpc>
                <a:spcPct val="115000"/>
              </a:lnSpc>
              <a:spcBef>
                <a:spcPts val="1200"/>
              </a:spcBef>
              <a:spcAft>
                <a:spcPts val="0"/>
              </a:spcAft>
              <a:buClr>
                <a:schemeClr val="lt1"/>
              </a:buClr>
              <a:buSzPts val="1100"/>
              <a:buAutoNum type="arabicPeriod"/>
            </a:pPr>
            <a:r>
              <a:rPr lang="en" sz="1100">
                <a:solidFill>
                  <a:schemeClr val="lt1"/>
                </a:solidFill>
                <a:latin typeface="Montserrat SemiBold"/>
                <a:ea typeface="Montserrat SemiBold"/>
                <a:cs typeface="Montserrat SemiBold"/>
                <a:sym typeface="Montserrat SemiBold"/>
              </a:rPr>
              <a:t>Data Exploration – Understand the structure of the Netflix dataset and identify key attributes for analysis.</a:t>
            </a:r>
            <a:br>
              <a:rPr lang="en" sz="1100">
                <a:solidFill>
                  <a:schemeClr val="lt1"/>
                </a:solidFill>
                <a:latin typeface="Montserrat SemiBold"/>
                <a:ea typeface="Montserrat SemiBold"/>
                <a:cs typeface="Montserrat SemiBold"/>
                <a:sym typeface="Montserrat SemiBold"/>
              </a:rPr>
            </a:br>
            <a:endParaRPr sz="1100">
              <a:solidFill>
                <a:schemeClr val="lt1"/>
              </a:solidFill>
              <a:latin typeface="Montserrat SemiBold"/>
              <a:ea typeface="Montserrat SemiBold"/>
              <a:cs typeface="Montserrat SemiBold"/>
              <a:sym typeface="Montserrat SemiBold"/>
            </a:endParaRPr>
          </a:p>
          <a:p>
            <a:pPr indent="-298450" lvl="0" marL="457200" rtl="0" algn="l">
              <a:lnSpc>
                <a:spcPct val="115000"/>
              </a:lnSpc>
              <a:spcBef>
                <a:spcPts val="0"/>
              </a:spcBef>
              <a:spcAft>
                <a:spcPts val="0"/>
              </a:spcAft>
              <a:buClr>
                <a:schemeClr val="lt1"/>
              </a:buClr>
              <a:buSzPts val="1100"/>
              <a:buAutoNum type="arabicPeriod"/>
            </a:pPr>
            <a:r>
              <a:rPr lang="en" sz="1100">
                <a:solidFill>
                  <a:schemeClr val="lt1"/>
                </a:solidFill>
                <a:latin typeface="Montserrat SemiBold"/>
                <a:ea typeface="Montserrat SemiBold"/>
                <a:cs typeface="Montserrat SemiBold"/>
                <a:sym typeface="Montserrat SemiBold"/>
              </a:rPr>
              <a:t>Querying with SQL – Apply SQL techniques such as filtering, aggregation, grouping, and joins to answer analytical questions.</a:t>
            </a:r>
            <a:br>
              <a:rPr lang="en" sz="1100">
                <a:solidFill>
                  <a:schemeClr val="lt1"/>
                </a:solidFill>
                <a:latin typeface="Montserrat SemiBold"/>
                <a:ea typeface="Montserrat SemiBold"/>
                <a:cs typeface="Montserrat SemiBold"/>
                <a:sym typeface="Montserrat SemiBold"/>
              </a:rPr>
            </a:br>
            <a:endParaRPr sz="1100">
              <a:solidFill>
                <a:schemeClr val="lt1"/>
              </a:solidFill>
              <a:latin typeface="Montserrat SemiBold"/>
              <a:ea typeface="Montserrat SemiBold"/>
              <a:cs typeface="Montserrat SemiBold"/>
              <a:sym typeface="Montserrat SemiBold"/>
            </a:endParaRPr>
          </a:p>
          <a:p>
            <a:pPr indent="-298450" lvl="0" marL="457200" rtl="0" algn="l">
              <a:lnSpc>
                <a:spcPct val="115000"/>
              </a:lnSpc>
              <a:spcBef>
                <a:spcPts val="0"/>
              </a:spcBef>
              <a:spcAft>
                <a:spcPts val="0"/>
              </a:spcAft>
              <a:buClr>
                <a:schemeClr val="lt1"/>
              </a:buClr>
              <a:buSzPts val="1100"/>
              <a:buAutoNum type="arabicPeriod"/>
            </a:pPr>
            <a:r>
              <a:rPr lang="en" sz="1100">
                <a:solidFill>
                  <a:schemeClr val="lt1"/>
                </a:solidFill>
                <a:latin typeface="Montserrat SemiBold"/>
                <a:ea typeface="Montserrat SemiBold"/>
                <a:cs typeface="Montserrat SemiBold"/>
                <a:sym typeface="Montserrat SemiBold"/>
              </a:rPr>
              <a:t>Content Insights – Analyze Netflix’s catalog distribution across movies and TV shows, release trends, and geographic patterns.</a:t>
            </a:r>
            <a:br>
              <a:rPr lang="en" sz="1100">
                <a:solidFill>
                  <a:schemeClr val="lt1"/>
                </a:solidFill>
                <a:latin typeface="Montserrat SemiBold"/>
                <a:ea typeface="Montserrat SemiBold"/>
                <a:cs typeface="Montserrat SemiBold"/>
                <a:sym typeface="Montserrat SemiBold"/>
              </a:rPr>
            </a:br>
            <a:endParaRPr sz="1100">
              <a:solidFill>
                <a:schemeClr val="lt1"/>
              </a:solidFill>
              <a:latin typeface="Montserrat SemiBold"/>
              <a:ea typeface="Montserrat SemiBold"/>
              <a:cs typeface="Montserrat SemiBold"/>
              <a:sym typeface="Montserrat SemiBold"/>
            </a:endParaRPr>
          </a:p>
          <a:p>
            <a:pPr indent="-298450" lvl="0" marL="457200" rtl="0" algn="l">
              <a:lnSpc>
                <a:spcPct val="115000"/>
              </a:lnSpc>
              <a:spcBef>
                <a:spcPts val="0"/>
              </a:spcBef>
              <a:spcAft>
                <a:spcPts val="0"/>
              </a:spcAft>
              <a:buClr>
                <a:schemeClr val="lt1"/>
              </a:buClr>
              <a:buSzPts val="1100"/>
              <a:buAutoNum type="arabicPeriod"/>
            </a:pPr>
            <a:r>
              <a:rPr lang="en" sz="1100">
                <a:solidFill>
                  <a:schemeClr val="lt1"/>
                </a:solidFill>
                <a:latin typeface="Montserrat SemiBold"/>
                <a:ea typeface="Montserrat SemiBold"/>
                <a:cs typeface="Montserrat SemiBold"/>
                <a:sym typeface="Montserrat SemiBold"/>
              </a:rPr>
              <a:t>Category Classification – Categorize titles based on ratings, genres, and duration for better segmentation.</a:t>
            </a:r>
            <a:br>
              <a:rPr lang="en" sz="1100">
                <a:solidFill>
                  <a:schemeClr val="lt1"/>
                </a:solidFill>
                <a:latin typeface="Montserrat SemiBold"/>
                <a:ea typeface="Montserrat SemiBold"/>
                <a:cs typeface="Montserrat SemiBold"/>
                <a:sym typeface="Montserrat SemiBold"/>
              </a:rPr>
            </a:br>
            <a:endParaRPr sz="1100">
              <a:solidFill>
                <a:schemeClr val="lt1"/>
              </a:solidFill>
              <a:latin typeface="Montserrat SemiBold"/>
              <a:ea typeface="Montserrat SemiBold"/>
              <a:cs typeface="Montserrat SemiBold"/>
              <a:sym typeface="Montserrat SemiBold"/>
            </a:endParaRPr>
          </a:p>
          <a:p>
            <a:pPr indent="-298450" lvl="0" marL="457200" rtl="0" algn="l">
              <a:lnSpc>
                <a:spcPct val="115000"/>
              </a:lnSpc>
              <a:spcBef>
                <a:spcPts val="0"/>
              </a:spcBef>
              <a:spcAft>
                <a:spcPts val="0"/>
              </a:spcAft>
              <a:buClr>
                <a:schemeClr val="lt1"/>
              </a:buClr>
              <a:buSzPts val="1100"/>
              <a:buAutoNum type="arabicPeriod"/>
            </a:pPr>
            <a:r>
              <a:rPr lang="en" sz="1100">
                <a:solidFill>
                  <a:schemeClr val="lt1"/>
                </a:solidFill>
                <a:latin typeface="Montserrat SemiBold"/>
                <a:ea typeface="Montserrat SemiBold"/>
                <a:cs typeface="Montserrat SemiBold"/>
                <a:sym typeface="Montserrat SemiBold"/>
              </a:rPr>
              <a:t>Trend Analysis – Explore how content additions vary across countries and years, highlighting Netflix’s global expansion.</a:t>
            </a:r>
            <a:endParaRPr sz="3700">
              <a:solidFill>
                <a:schemeClr val="lt1"/>
              </a:solidFill>
              <a:latin typeface="Montserrat SemiBold"/>
              <a:ea typeface="Montserrat SemiBold"/>
              <a:cs typeface="Montserrat SemiBold"/>
              <a:sym typeface="Montserrat SemiBold"/>
            </a:endParaRPr>
          </a:p>
        </p:txBody>
      </p:sp>
      <p:pic>
        <p:nvPicPr>
          <p:cNvPr descr="a logo for netflix with a black cloud in the middle (Provided by Tenor)" id="70" name="Google Shape;70;p15"/>
          <p:cNvPicPr preferRelativeResize="0"/>
          <p:nvPr/>
        </p:nvPicPr>
        <p:blipFill>
          <a:blip r:embed="rId4">
            <a:alphaModFix/>
          </a:blip>
          <a:stretch>
            <a:fillRect/>
          </a:stretch>
        </p:blipFill>
        <p:spPr>
          <a:xfrm>
            <a:off x="6338075" y="3097975"/>
            <a:ext cx="2762975" cy="2419350"/>
          </a:xfrm>
          <a:prstGeom prst="rect">
            <a:avLst/>
          </a:prstGeom>
          <a:noFill/>
          <a:ln>
            <a:noFill/>
          </a:ln>
        </p:spPr>
      </p:pic>
      <p:sp>
        <p:nvSpPr>
          <p:cNvPr id="71" name="Google Shape;71;p15"/>
          <p:cNvSpPr txBox="1"/>
          <p:nvPr/>
        </p:nvSpPr>
        <p:spPr>
          <a:xfrm>
            <a:off x="553250" y="-72125"/>
            <a:ext cx="3337800" cy="9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chemeClr val="lt1"/>
                </a:solidFill>
                <a:latin typeface="Montserrat SemiBold"/>
                <a:ea typeface="Montserrat SemiBold"/>
                <a:cs typeface="Montserrat SemiBold"/>
                <a:sym typeface="Montserrat SemiBold"/>
              </a:rPr>
              <a:t>Objective</a:t>
            </a:r>
            <a:endParaRPr sz="44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0000"/>
            </a:gs>
            <a:gs pos="4000">
              <a:srgbClr val="B93A3A"/>
            </a:gs>
            <a:gs pos="37000">
              <a:schemeClr val="dk1"/>
            </a:gs>
            <a:gs pos="73000">
              <a:schemeClr val="dk1"/>
            </a:gs>
            <a:gs pos="100000">
              <a:srgbClr val="CC0000"/>
            </a:gs>
            <a:gs pos="100000">
              <a:srgbClr val="737373"/>
            </a:gs>
          </a:gsLst>
          <a:path path="circle">
            <a:fillToRect b="100%" l="0%" r="100%" t="0%"/>
          </a:path>
          <a:tileRect b="0%" l="-100%" r="0%" t="-100%"/>
        </a:gradFill>
      </p:bgPr>
    </p:bg>
    <p:spTree>
      <p:nvGrpSpPr>
        <p:cNvPr id="75" name="Shape 75"/>
        <p:cNvGrpSpPr/>
        <p:nvPr/>
      </p:nvGrpSpPr>
      <p:grpSpPr>
        <a:xfrm>
          <a:off x="0" y="0"/>
          <a:ext cx="0" cy="0"/>
          <a:chOff x="0" y="0"/>
          <a:chExt cx="0" cy="0"/>
        </a:xfrm>
      </p:grpSpPr>
      <p:sp>
        <p:nvSpPr>
          <p:cNvPr id="76" name="Google Shape;76;p16"/>
          <p:cNvSpPr/>
          <p:nvPr/>
        </p:nvSpPr>
        <p:spPr>
          <a:xfrm>
            <a:off x="1938165" y="2552539"/>
            <a:ext cx="149400" cy="140100"/>
          </a:xfrm>
          <a:prstGeom prst="ellipse">
            <a:avLst/>
          </a:prstGeom>
          <a:solidFill>
            <a:srgbClr val="6AA84F"/>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sz="1360">
              <a:solidFill>
                <a:schemeClr val="lt1"/>
              </a:solidFill>
            </a:endParaRPr>
          </a:p>
        </p:txBody>
      </p:sp>
      <p:grpSp>
        <p:nvGrpSpPr>
          <p:cNvPr id="77" name="Google Shape;77;p16"/>
          <p:cNvGrpSpPr/>
          <p:nvPr/>
        </p:nvGrpSpPr>
        <p:grpSpPr>
          <a:xfrm>
            <a:off x="384200" y="2303900"/>
            <a:ext cx="2324400" cy="1604100"/>
            <a:chOff x="384200" y="2303900"/>
            <a:chExt cx="2324400" cy="1604100"/>
          </a:xfrm>
        </p:grpSpPr>
        <p:sp>
          <p:nvSpPr>
            <p:cNvPr id="78" name="Google Shape;78;p16"/>
            <p:cNvSpPr/>
            <p:nvPr/>
          </p:nvSpPr>
          <p:spPr>
            <a:xfrm>
              <a:off x="384200" y="2303900"/>
              <a:ext cx="2324400" cy="1604100"/>
            </a:xfrm>
            <a:prstGeom prst="roundRect">
              <a:avLst>
                <a:gd fmla="val 16667" name="adj"/>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500">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500">
                  <a:solidFill>
                    <a:srgbClr val="93C47D"/>
                  </a:solidFill>
                  <a:latin typeface="Montserrat SemiBold"/>
                  <a:ea typeface="Montserrat SemiBold"/>
                  <a:cs typeface="Montserrat SemiBold"/>
                  <a:sym typeface="Montserrat SemiBold"/>
                </a:rPr>
                <a:t>Select</a:t>
              </a:r>
              <a:r>
                <a:rPr lang="en" sz="1500">
                  <a:solidFill>
                    <a:schemeClr val="lt1"/>
                  </a:solidFill>
                  <a:latin typeface="Montserrat SemiBold"/>
                  <a:ea typeface="Montserrat SemiBold"/>
                  <a:cs typeface="Montserrat SemiBold"/>
                  <a:sym typeface="Montserrat SemiBold"/>
                </a:rPr>
                <a:t> </a:t>
              </a:r>
              <a:endParaRPr sz="15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500">
                  <a:solidFill>
                    <a:schemeClr val="lt1"/>
                  </a:solidFill>
                  <a:latin typeface="Montserrat SemiBold"/>
                  <a:ea typeface="Montserrat SemiBold"/>
                  <a:cs typeface="Montserrat SemiBold"/>
                  <a:sym typeface="Montserrat SemiBold"/>
                </a:rPr>
                <a:t>show_id, title , type </a:t>
              </a:r>
              <a:endParaRPr sz="15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500">
                  <a:solidFill>
                    <a:srgbClr val="93C47D"/>
                  </a:solidFill>
                  <a:latin typeface="Montserrat SemiBold"/>
                  <a:ea typeface="Montserrat SemiBold"/>
                  <a:cs typeface="Montserrat SemiBold"/>
                  <a:sym typeface="Montserrat SemiBold"/>
                </a:rPr>
                <a:t>From</a:t>
              </a:r>
              <a:r>
                <a:rPr lang="en" sz="1500">
                  <a:solidFill>
                    <a:schemeClr val="lt1"/>
                  </a:solidFill>
                  <a:latin typeface="Montserrat SemiBold"/>
                  <a:ea typeface="Montserrat SemiBold"/>
                  <a:cs typeface="Montserrat SemiBold"/>
                  <a:sym typeface="Montserrat SemiBold"/>
                </a:rPr>
                <a:t> Netflix</a:t>
              </a:r>
              <a:endParaRPr sz="15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900">
                <a:solidFill>
                  <a:schemeClr val="lt1"/>
                </a:solidFill>
                <a:latin typeface="Montserrat SemiBold"/>
                <a:ea typeface="Montserrat SemiBold"/>
                <a:cs typeface="Montserrat SemiBold"/>
                <a:sym typeface="Montserrat SemiBold"/>
              </a:endParaRPr>
            </a:p>
          </p:txBody>
        </p:sp>
        <p:sp>
          <p:nvSpPr>
            <p:cNvPr id="79" name="Google Shape;79;p16"/>
            <p:cNvSpPr/>
            <p:nvPr/>
          </p:nvSpPr>
          <p:spPr>
            <a:xfrm>
              <a:off x="539302" y="2514119"/>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sz="1360">
                <a:solidFill>
                  <a:schemeClr val="lt1"/>
                </a:solidFill>
              </a:endParaRPr>
            </a:p>
          </p:txBody>
        </p:sp>
        <p:sp>
          <p:nvSpPr>
            <p:cNvPr id="80" name="Google Shape;80;p16"/>
            <p:cNvSpPr/>
            <p:nvPr/>
          </p:nvSpPr>
          <p:spPr>
            <a:xfrm>
              <a:off x="749336" y="2514114"/>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b="1" sz="1360">
                <a:solidFill>
                  <a:schemeClr val="lt1"/>
                </a:solidFill>
              </a:endParaRPr>
            </a:p>
          </p:txBody>
        </p:sp>
        <p:sp>
          <p:nvSpPr>
            <p:cNvPr id="81" name="Google Shape;81;p16"/>
            <p:cNvSpPr/>
            <p:nvPr/>
          </p:nvSpPr>
          <p:spPr>
            <a:xfrm>
              <a:off x="959366" y="2512833"/>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b="1" sz="1360">
                <a:solidFill>
                  <a:schemeClr val="lt1"/>
                </a:solidFill>
              </a:endParaRPr>
            </a:p>
          </p:txBody>
        </p:sp>
      </p:grpSp>
      <p:pic>
        <p:nvPicPr>
          <p:cNvPr id="82" name="Google Shape;82;p16" title="desktop-wallpaper-netflix-netflix-logo.jpg"/>
          <p:cNvPicPr preferRelativeResize="0"/>
          <p:nvPr/>
        </p:nvPicPr>
        <p:blipFill>
          <a:blip r:embed="rId3">
            <a:alphaModFix/>
          </a:blip>
          <a:stretch>
            <a:fillRect/>
          </a:stretch>
        </p:blipFill>
        <p:spPr>
          <a:xfrm>
            <a:off x="6221988" y="-506475"/>
            <a:ext cx="3078224" cy="3078224"/>
          </a:xfrm>
          <a:prstGeom prst="rect">
            <a:avLst/>
          </a:prstGeom>
          <a:noFill/>
          <a:ln>
            <a:noFill/>
          </a:ln>
        </p:spPr>
      </p:pic>
      <p:pic>
        <p:nvPicPr>
          <p:cNvPr id="83" name="Google Shape;83;p16"/>
          <p:cNvPicPr preferRelativeResize="0"/>
          <p:nvPr/>
        </p:nvPicPr>
        <p:blipFill rotWithShape="1">
          <a:blip r:embed="rId4">
            <a:alphaModFix/>
          </a:blip>
          <a:srcRect b="0" l="0" r="0" t="5015"/>
          <a:stretch/>
        </p:blipFill>
        <p:spPr>
          <a:xfrm>
            <a:off x="4384776" y="2125405"/>
            <a:ext cx="4315500" cy="1961100"/>
          </a:xfrm>
          <a:prstGeom prst="roundRect">
            <a:avLst>
              <a:gd fmla="val 16667" name="adj"/>
            </a:avLst>
          </a:prstGeom>
          <a:noFill/>
          <a:ln cap="flat" cmpd="sng" w="9525">
            <a:solidFill>
              <a:srgbClr val="FF0000"/>
            </a:solidFill>
            <a:prstDash val="solid"/>
            <a:round/>
            <a:headEnd len="sm" w="sm" type="none"/>
            <a:tailEnd len="sm" w="sm" type="none"/>
          </a:ln>
        </p:spPr>
      </p:pic>
      <p:sp>
        <p:nvSpPr>
          <p:cNvPr id="84" name="Google Shape;84;p16"/>
          <p:cNvSpPr txBox="1"/>
          <p:nvPr/>
        </p:nvSpPr>
        <p:spPr>
          <a:xfrm>
            <a:off x="384200" y="220375"/>
            <a:ext cx="4428000" cy="18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SemiBold"/>
                <a:ea typeface="Montserrat SemiBold"/>
                <a:cs typeface="Montserrat SemiBold"/>
                <a:sym typeface="Montserrat SemiBold"/>
              </a:rPr>
              <a:t>Listing Titles with Show ID, Title &amp; Type</a:t>
            </a:r>
            <a:endParaRPr sz="2800">
              <a:solidFill>
                <a:schemeClr val="lt1"/>
              </a:solidFill>
              <a:latin typeface="Montserrat SemiBold"/>
              <a:ea typeface="Montserrat SemiBold"/>
              <a:cs typeface="Montserrat SemiBold"/>
              <a:sym typeface="Montserrat SemiBold"/>
            </a:endParaRPr>
          </a:p>
        </p:txBody>
      </p:sp>
      <p:pic>
        <p:nvPicPr>
          <p:cNvPr descr="a red arrow on a white background points to the right (Provided by Tenor)" id="85" name="Google Shape;85;p16"/>
          <p:cNvPicPr preferRelativeResize="0"/>
          <p:nvPr/>
        </p:nvPicPr>
        <p:blipFill>
          <a:blip r:embed="rId5">
            <a:alphaModFix/>
          </a:blip>
          <a:stretch>
            <a:fillRect/>
          </a:stretch>
        </p:blipFill>
        <p:spPr>
          <a:xfrm>
            <a:off x="2441775" y="2055175"/>
            <a:ext cx="1749401" cy="9810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alpha val="0"/>
              </a:srgbClr>
            </a:gs>
            <a:gs pos="0">
              <a:srgbClr val="CC0000"/>
            </a:gs>
            <a:gs pos="62000">
              <a:schemeClr val="dk1"/>
            </a:gs>
            <a:gs pos="100000">
              <a:srgbClr val="737373"/>
            </a:gs>
          </a:gsLst>
          <a:path path="circle">
            <a:fillToRect b="100%" l="0%" r="100%" t="0%"/>
          </a:path>
          <a:tileRect b="0%" l="-100%" r="0%" t="-100%"/>
        </a:gradFill>
      </p:bgPr>
    </p:bg>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blip>
          <a:stretch>
            <a:fillRect/>
          </a:stretch>
        </p:blipFill>
        <p:spPr>
          <a:xfrm>
            <a:off x="876675" y="1028325"/>
            <a:ext cx="5665425" cy="3446650"/>
          </a:xfrm>
          <a:prstGeom prst="rect">
            <a:avLst/>
          </a:prstGeom>
          <a:noFill/>
          <a:ln>
            <a:noFill/>
          </a:ln>
        </p:spPr>
      </p:pic>
      <p:pic>
        <p:nvPicPr>
          <p:cNvPr descr="a red arrow pointing down with a long tail (Provided by Tenor)" id="91" name="Google Shape;91;p17"/>
          <p:cNvPicPr preferRelativeResize="0"/>
          <p:nvPr/>
        </p:nvPicPr>
        <p:blipFill>
          <a:blip r:embed="rId4">
            <a:alphaModFix/>
          </a:blip>
          <a:stretch>
            <a:fillRect/>
          </a:stretch>
        </p:blipFill>
        <p:spPr>
          <a:xfrm rot="-1093469">
            <a:off x="4191274" y="1375637"/>
            <a:ext cx="1395679" cy="1074698"/>
          </a:xfrm>
          <a:prstGeom prst="rect">
            <a:avLst/>
          </a:prstGeom>
          <a:noFill/>
          <a:ln>
            <a:noFill/>
          </a:ln>
        </p:spPr>
      </p:pic>
      <p:pic>
        <p:nvPicPr>
          <p:cNvPr id="92" name="Google Shape;92;p17"/>
          <p:cNvPicPr preferRelativeResize="0"/>
          <p:nvPr/>
        </p:nvPicPr>
        <p:blipFill>
          <a:blip r:embed="rId5">
            <a:alphaModFix/>
          </a:blip>
          <a:stretch>
            <a:fillRect/>
          </a:stretch>
        </p:blipFill>
        <p:spPr>
          <a:xfrm>
            <a:off x="192150" y="2796350"/>
            <a:ext cx="8759700" cy="2008200"/>
          </a:xfrm>
          <a:prstGeom prst="roundRect">
            <a:avLst>
              <a:gd fmla="val 16667" name="adj"/>
            </a:avLst>
          </a:prstGeom>
          <a:solidFill>
            <a:schemeClr val="dk1"/>
          </a:solidFill>
          <a:ln cap="flat" cmpd="sng" w="9525">
            <a:solidFill>
              <a:srgbClr val="FF0000"/>
            </a:solidFill>
            <a:prstDash val="solid"/>
            <a:round/>
            <a:headEnd len="sm" w="sm" type="none"/>
            <a:tailEnd len="sm" w="sm" type="none"/>
          </a:ln>
        </p:spPr>
      </p:pic>
      <p:sp>
        <p:nvSpPr>
          <p:cNvPr id="93" name="Google Shape;93;p17"/>
          <p:cNvSpPr txBox="1"/>
          <p:nvPr/>
        </p:nvSpPr>
        <p:spPr>
          <a:xfrm>
            <a:off x="192150" y="97575"/>
            <a:ext cx="4428000" cy="18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SemiBold"/>
                <a:ea typeface="Montserrat SemiBold"/>
                <a:cs typeface="Montserrat SemiBold"/>
                <a:sym typeface="Montserrat SemiBold"/>
              </a:rPr>
              <a:t>Displaying all </a:t>
            </a:r>
            <a:r>
              <a:rPr lang="en" sz="2800">
                <a:solidFill>
                  <a:schemeClr val="lt1"/>
                </a:solidFill>
                <a:latin typeface="Montserrat SemiBold"/>
                <a:ea typeface="Montserrat SemiBold"/>
                <a:cs typeface="Montserrat SemiBold"/>
                <a:sym typeface="Montserrat SemiBold"/>
              </a:rPr>
              <a:t>columns</a:t>
            </a:r>
            <a:r>
              <a:rPr lang="en" sz="2800">
                <a:solidFill>
                  <a:schemeClr val="lt1"/>
                </a:solidFill>
                <a:latin typeface="Montserrat SemiBold"/>
                <a:ea typeface="Montserrat SemiBold"/>
                <a:cs typeface="Montserrat SemiBold"/>
                <a:sym typeface="Montserrat SemiBold"/>
              </a:rPr>
              <a:t> for Movie Titles</a:t>
            </a:r>
            <a:endParaRPr sz="2800">
              <a:solidFill>
                <a:schemeClr val="lt1"/>
              </a:solidFill>
              <a:latin typeface="Montserrat SemiBold"/>
              <a:ea typeface="Montserrat SemiBold"/>
              <a:cs typeface="Montserrat SemiBold"/>
              <a:sym typeface="Montserrat SemiBold"/>
            </a:endParaRPr>
          </a:p>
        </p:txBody>
      </p:sp>
      <p:grpSp>
        <p:nvGrpSpPr>
          <p:cNvPr id="94" name="Google Shape;94;p17"/>
          <p:cNvGrpSpPr/>
          <p:nvPr/>
        </p:nvGrpSpPr>
        <p:grpSpPr>
          <a:xfrm>
            <a:off x="5723300" y="413150"/>
            <a:ext cx="2664000" cy="1604100"/>
            <a:chOff x="5723300" y="413150"/>
            <a:chExt cx="2664000" cy="1604100"/>
          </a:xfrm>
        </p:grpSpPr>
        <p:sp>
          <p:nvSpPr>
            <p:cNvPr id="95" name="Google Shape;95;p17"/>
            <p:cNvSpPr/>
            <p:nvPr/>
          </p:nvSpPr>
          <p:spPr>
            <a:xfrm>
              <a:off x="5723300" y="413150"/>
              <a:ext cx="2664000" cy="1604100"/>
            </a:xfrm>
            <a:prstGeom prst="roundRect">
              <a:avLst>
                <a:gd fmla="val 16667" name="adj"/>
              </a:avLst>
            </a:prstGeom>
            <a:solidFill>
              <a:schemeClr val="dk1"/>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500">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500">
                  <a:solidFill>
                    <a:srgbClr val="93C47D"/>
                  </a:solidFill>
                  <a:latin typeface="Montserrat SemiBold"/>
                  <a:ea typeface="Montserrat SemiBold"/>
                  <a:cs typeface="Montserrat SemiBold"/>
                  <a:sym typeface="Montserrat SemiBold"/>
                </a:rPr>
                <a:t>S</a:t>
              </a:r>
              <a:r>
                <a:rPr lang="en" sz="1500">
                  <a:solidFill>
                    <a:srgbClr val="93C47D"/>
                  </a:solidFill>
                  <a:latin typeface="Montserrat SemiBold"/>
                  <a:ea typeface="Montserrat SemiBold"/>
                  <a:cs typeface="Montserrat SemiBold"/>
                  <a:sym typeface="Montserrat SemiBold"/>
                </a:rPr>
                <a:t>elect </a:t>
              </a:r>
              <a:r>
                <a:rPr lang="en" sz="1500">
                  <a:solidFill>
                    <a:schemeClr val="lt1"/>
                  </a:solidFill>
                  <a:latin typeface="Montserrat SemiBold"/>
                  <a:ea typeface="Montserrat SemiBold"/>
                  <a:cs typeface="Montserrat SemiBold"/>
                  <a:sym typeface="Montserrat SemiBold"/>
                </a:rPr>
                <a:t>*</a:t>
              </a:r>
              <a:endParaRPr sz="15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500">
                  <a:solidFill>
                    <a:srgbClr val="93C47D"/>
                  </a:solidFill>
                  <a:latin typeface="Montserrat SemiBold"/>
                  <a:ea typeface="Montserrat SemiBold"/>
                  <a:cs typeface="Montserrat SemiBold"/>
                  <a:sym typeface="Montserrat SemiBold"/>
                </a:rPr>
                <a:t>From </a:t>
              </a:r>
              <a:r>
                <a:rPr lang="en" sz="1500">
                  <a:solidFill>
                    <a:schemeClr val="lt1"/>
                  </a:solidFill>
                  <a:latin typeface="Montserrat SemiBold"/>
                  <a:ea typeface="Montserrat SemiBold"/>
                  <a:cs typeface="Montserrat SemiBold"/>
                  <a:sym typeface="Montserrat SemiBold"/>
                </a:rPr>
                <a:t>netflix</a:t>
              </a:r>
              <a:endParaRPr sz="150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500">
                  <a:solidFill>
                    <a:srgbClr val="93C47D"/>
                  </a:solidFill>
                  <a:latin typeface="Montserrat SemiBold"/>
                  <a:ea typeface="Montserrat SemiBold"/>
                  <a:cs typeface="Montserrat SemiBold"/>
                  <a:sym typeface="Montserrat SemiBold"/>
                </a:rPr>
                <a:t>Where </a:t>
              </a:r>
              <a:r>
                <a:rPr lang="en" sz="1500">
                  <a:solidFill>
                    <a:schemeClr val="lt1"/>
                  </a:solidFill>
                  <a:latin typeface="Montserrat SemiBold"/>
                  <a:ea typeface="Montserrat SemiBold"/>
                  <a:cs typeface="Montserrat SemiBold"/>
                  <a:sym typeface="Montserrat SemiBold"/>
                </a:rPr>
                <a:t>type = </a:t>
              </a:r>
              <a:r>
                <a:rPr lang="en" sz="1500">
                  <a:solidFill>
                    <a:srgbClr val="FF9900"/>
                  </a:solidFill>
                  <a:latin typeface="Montserrat SemiBold"/>
                  <a:ea typeface="Montserrat SemiBold"/>
                  <a:cs typeface="Montserrat SemiBold"/>
                  <a:sym typeface="Montserrat SemiBold"/>
                </a:rPr>
                <a:t>'Movie' </a:t>
              </a:r>
              <a:r>
                <a:rPr lang="en" sz="1500">
                  <a:solidFill>
                    <a:srgbClr val="6AA84F"/>
                  </a:solidFill>
                  <a:latin typeface="Montserrat SemiBold"/>
                  <a:ea typeface="Montserrat SemiBold"/>
                  <a:cs typeface="Montserrat SemiBold"/>
                  <a:sym typeface="Montserrat SemiBold"/>
                </a:rPr>
                <a:t>;</a:t>
              </a:r>
              <a:endParaRPr sz="1500">
                <a:solidFill>
                  <a:srgbClr val="6AA84F"/>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900">
                <a:solidFill>
                  <a:schemeClr val="lt1"/>
                </a:solidFill>
                <a:latin typeface="Montserrat SemiBold"/>
                <a:ea typeface="Montserrat SemiBold"/>
                <a:cs typeface="Montserrat SemiBold"/>
                <a:sym typeface="Montserrat SemiBold"/>
              </a:endParaRPr>
            </a:p>
          </p:txBody>
        </p:sp>
        <p:sp>
          <p:nvSpPr>
            <p:cNvPr id="96" name="Google Shape;96;p17"/>
            <p:cNvSpPr/>
            <p:nvPr/>
          </p:nvSpPr>
          <p:spPr>
            <a:xfrm>
              <a:off x="5878402" y="564219"/>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sz="1360">
                <a:solidFill>
                  <a:schemeClr val="lt1"/>
                </a:solidFill>
              </a:endParaRPr>
            </a:p>
          </p:txBody>
        </p:sp>
        <p:sp>
          <p:nvSpPr>
            <p:cNvPr id="97" name="Google Shape;97;p17"/>
            <p:cNvSpPr/>
            <p:nvPr/>
          </p:nvSpPr>
          <p:spPr>
            <a:xfrm>
              <a:off x="6088436" y="564214"/>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b="1" sz="1360">
                <a:solidFill>
                  <a:schemeClr val="lt1"/>
                </a:solidFill>
              </a:endParaRPr>
            </a:p>
          </p:txBody>
        </p:sp>
        <p:sp>
          <p:nvSpPr>
            <p:cNvPr id="98" name="Google Shape;98;p17"/>
            <p:cNvSpPr/>
            <p:nvPr/>
          </p:nvSpPr>
          <p:spPr>
            <a:xfrm>
              <a:off x="6298466" y="562933"/>
              <a:ext cx="149400" cy="140100"/>
            </a:xfrm>
            <a:prstGeom prst="ellipse">
              <a:avLst/>
            </a:prstGeom>
            <a:solidFill>
              <a:schemeClr val="dk2"/>
            </a:solidFill>
            <a:ln>
              <a:noFill/>
            </a:ln>
          </p:spPr>
          <p:txBody>
            <a:bodyPr anchorCtr="0" anchor="ctr" bIns="88875" lIns="88875" spcFirstLastPara="1" rIns="88875" wrap="square" tIns="88875">
              <a:noAutofit/>
            </a:bodyPr>
            <a:lstStyle/>
            <a:p>
              <a:pPr indent="0" lvl="0" marL="0" rtl="0" algn="ctr">
                <a:spcBef>
                  <a:spcPts val="0"/>
                </a:spcBef>
                <a:spcAft>
                  <a:spcPts val="0"/>
                </a:spcAft>
                <a:buNone/>
              </a:pPr>
              <a:r>
                <a:t/>
              </a:r>
              <a:endParaRPr b="1" sz="1360">
                <a:solidFill>
                  <a:schemeClr val="lt1"/>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239363" y="294650"/>
            <a:ext cx="3571875" cy="2000250"/>
          </a:xfrm>
          <a:prstGeom prst="rect">
            <a:avLst/>
          </a:prstGeom>
          <a:noFill/>
          <a:ln>
            <a:noFill/>
          </a:ln>
        </p:spPr>
      </p:pic>
      <p:pic>
        <p:nvPicPr>
          <p:cNvPr id="104" name="Google Shape;104;p18"/>
          <p:cNvPicPr preferRelativeResize="0"/>
          <p:nvPr/>
        </p:nvPicPr>
        <p:blipFill>
          <a:blip r:embed="rId4">
            <a:alphaModFix/>
          </a:blip>
          <a:stretch>
            <a:fillRect/>
          </a:stretch>
        </p:blipFill>
        <p:spPr>
          <a:xfrm>
            <a:off x="3005225" y="314825"/>
            <a:ext cx="2454725" cy="3652625"/>
          </a:xfrm>
          <a:prstGeom prst="rect">
            <a:avLst/>
          </a:prstGeom>
          <a:noFill/>
          <a:ln>
            <a:noFill/>
          </a:ln>
        </p:spPr>
      </p:pic>
      <p:pic>
        <p:nvPicPr>
          <p:cNvPr id="105" name="Google Shape;105;p18"/>
          <p:cNvPicPr preferRelativeResize="0"/>
          <p:nvPr/>
        </p:nvPicPr>
        <p:blipFill>
          <a:blip r:embed="rId5">
            <a:alphaModFix/>
          </a:blip>
          <a:stretch>
            <a:fillRect/>
          </a:stretch>
        </p:blipFill>
        <p:spPr>
          <a:xfrm>
            <a:off x="6787914" y="-42263"/>
            <a:ext cx="2381250" cy="3524239"/>
          </a:xfrm>
          <a:prstGeom prst="rect">
            <a:avLst/>
          </a:prstGeom>
          <a:noFill/>
          <a:ln>
            <a:noFill/>
          </a:ln>
        </p:spPr>
      </p:pic>
      <p:sp>
        <p:nvSpPr>
          <p:cNvPr id="106" name="Google Shape;106;p18"/>
          <p:cNvSpPr txBox="1"/>
          <p:nvPr/>
        </p:nvSpPr>
        <p:spPr>
          <a:xfrm>
            <a:off x="173257" y="12558"/>
            <a:ext cx="4428000" cy="18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SemiBold"/>
                <a:ea typeface="Montserrat SemiBold"/>
                <a:cs typeface="Montserrat SemiBold"/>
                <a:sym typeface="Montserrat SemiBold"/>
              </a:rPr>
              <a:t>TV Shows released in 2021</a:t>
            </a:r>
            <a:endParaRPr sz="2800">
              <a:solidFill>
                <a:schemeClr val="lt1"/>
              </a:solidFill>
              <a:latin typeface="Montserrat SemiBold"/>
              <a:ea typeface="Montserrat SemiBold"/>
              <a:cs typeface="Montserrat SemiBold"/>
              <a:sym typeface="Montserrat SemiBold"/>
            </a:endParaRPr>
          </a:p>
        </p:txBody>
      </p:sp>
      <p:pic>
        <p:nvPicPr>
          <p:cNvPr id="107" name="Google Shape;107;p18"/>
          <p:cNvPicPr preferRelativeResize="0"/>
          <p:nvPr/>
        </p:nvPicPr>
        <p:blipFill>
          <a:blip r:embed="rId6">
            <a:alphaModFix/>
          </a:blip>
          <a:stretch>
            <a:fillRect/>
          </a:stretch>
        </p:blipFill>
        <p:spPr>
          <a:xfrm>
            <a:off x="4876450" y="124675"/>
            <a:ext cx="2454725" cy="2454725"/>
          </a:xfrm>
          <a:prstGeom prst="rect">
            <a:avLst/>
          </a:prstGeom>
          <a:noFill/>
          <a:ln>
            <a:noFill/>
          </a:ln>
        </p:spPr>
      </p:pic>
      <p:pic>
        <p:nvPicPr>
          <p:cNvPr id="108" name="Google Shape;108;p18"/>
          <p:cNvPicPr preferRelativeResize="0"/>
          <p:nvPr/>
        </p:nvPicPr>
        <p:blipFill>
          <a:blip r:embed="rId7">
            <a:alphaModFix/>
          </a:blip>
          <a:stretch>
            <a:fillRect/>
          </a:stretch>
        </p:blipFill>
        <p:spPr>
          <a:xfrm>
            <a:off x="6973612" y="1460075"/>
            <a:ext cx="2009875" cy="2822850"/>
          </a:xfrm>
          <a:prstGeom prst="rect">
            <a:avLst/>
          </a:prstGeom>
          <a:noFill/>
          <a:ln>
            <a:noFill/>
          </a:ln>
        </p:spPr>
      </p:pic>
      <p:pic>
        <p:nvPicPr>
          <p:cNvPr id="109" name="Google Shape;109;p18"/>
          <p:cNvPicPr preferRelativeResize="0"/>
          <p:nvPr/>
        </p:nvPicPr>
        <p:blipFill>
          <a:blip r:embed="rId8">
            <a:alphaModFix/>
          </a:blip>
          <a:stretch>
            <a:fillRect/>
          </a:stretch>
        </p:blipFill>
        <p:spPr>
          <a:xfrm>
            <a:off x="1281472" y="2437149"/>
            <a:ext cx="2357525" cy="2357525"/>
          </a:xfrm>
          <a:prstGeom prst="rect">
            <a:avLst/>
          </a:prstGeom>
          <a:noFill/>
          <a:ln>
            <a:noFill/>
          </a:ln>
        </p:spPr>
      </p:pic>
      <p:pic>
        <p:nvPicPr>
          <p:cNvPr id="110" name="Google Shape;110;p18"/>
          <p:cNvPicPr preferRelativeResize="0"/>
          <p:nvPr/>
        </p:nvPicPr>
        <p:blipFill>
          <a:blip r:embed="rId9">
            <a:alphaModFix/>
          </a:blip>
          <a:stretch>
            <a:fillRect/>
          </a:stretch>
        </p:blipFill>
        <p:spPr>
          <a:xfrm>
            <a:off x="2818027" y="3380250"/>
            <a:ext cx="4513156" cy="1834800"/>
          </a:xfrm>
          <a:prstGeom prst="rect">
            <a:avLst/>
          </a:prstGeom>
          <a:noFill/>
          <a:ln>
            <a:noFill/>
          </a:ln>
        </p:spPr>
      </p:pic>
      <p:pic>
        <p:nvPicPr>
          <p:cNvPr id="111" name="Google Shape;111;p18"/>
          <p:cNvPicPr preferRelativeResize="0"/>
          <p:nvPr/>
        </p:nvPicPr>
        <p:blipFill>
          <a:blip r:embed="rId10">
            <a:alphaModFix/>
          </a:blip>
          <a:stretch>
            <a:fillRect/>
          </a:stretch>
        </p:blipFill>
        <p:spPr>
          <a:xfrm>
            <a:off x="5271025" y="2787900"/>
            <a:ext cx="3712500" cy="2161800"/>
          </a:xfrm>
          <a:prstGeom prst="roundRect">
            <a:avLst>
              <a:gd fmla="val 16667" name="adj"/>
            </a:avLst>
          </a:prstGeom>
          <a:noFill/>
          <a:ln cap="flat" cmpd="sng" w="9525">
            <a:solidFill>
              <a:srgbClr val="FF0000"/>
            </a:solidFill>
            <a:prstDash val="solid"/>
            <a:round/>
            <a:headEnd len="sm" w="sm" type="none"/>
            <a:tailEnd len="sm" w="sm" type="none"/>
          </a:ln>
        </p:spPr>
      </p:pic>
      <p:grpSp>
        <p:nvGrpSpPr>
          <p:cNvPr id="112" name="Google Shape;112;p18"/>
          <p:cNvGrpSpPr/>
          <p:nvPr/>
        </p:nvGrpSpPr>
        <p:grpSpPr>
          <a:xfrm>
            <a:off x="292825" y="1527825"/>
            <a:ext cx="4099668" cy="1542252"/>
            <a:chOff x="292823" y="1527790"/>
            <a:chExt cx="4290600" cy="1384800"/>
          </a:xfrm>
        </p:grpSpPr>
        <p:sp>
          <p:nvSpPr>
            <p:cNvPr id="113" name="Google Shape;113;p18"/>
            <p:cNvSpPr/>
            <p:nvPr/>
          </p:nvSpPr>
          <p:spPr>
            <a:xfrm>
              <a:off x="292823" y="1527790"/>
              <a:ext cx="4290600" cy="1384800"/>
            </a:xfrm>
            <a:prstGeom prst="roundRect">
              <a:avLst>
                <a:gd fmla="val 16667" name="adj"/>
              </a:avLst>
            </a:prstGeom>
            <a:solidFill>
              <a:schemeClr val="dk1"/>
            </a:solidFill>
            <a:ln cap="flat" cmpd="sng" w="10600">
              <a:solidFill>
                <a:srgbClr val="FF0000"/>
              </a:solidFill>
              <a:prstDash val="solid"/>
              <a:round/>
              <a:headEnd len="sm" w="sm" type="none"/>
              <a:tailEnd len="sm" w="sm" type="none"/>
            </a:ln>
          </p:spPr>
          <p:txBody>
            <a:bodyPr anchorCtr="0" anchor="ctr" bIns="101825" lIns="101825" spcFirstLastPara="1" rIns="101825" wrap="square" tIns="101825">
              <a:noAutofit/>
            </a:bodyPr>
            <a:lstStyle/>
            <a:p>
              <a:pPr indent="0" lvl="0" marL="0" rtl="0" algn="l">
                <a:spcBef>
                  <a:spcPts val="0"/>
                </a:spcBef>
                <a:spcAft>
                  <a:spcPts val="0"/>
                </a:spcAft>
                <a:buNone/>
              </a:pPr>
              <a:r>
                <a:rPr lang="en" sz="1170">
                  <a:solidFill>
                    <a:srgbClr val="93C47D"/>
                  </a:solidFill>
                  <a:latin typeface="Montserrat SemiBold"/>
                  <a:ea typeface="Montserrat SemiBold"/>
                  <a:cs typeface="Montserrat SemiBold"/>
                  <a:sym typeface="Montserrat SemiBold"/>
                </a:rPr>
                <a:t>S</a:t>
              </a:r>
              <a:r>
                <a:rPr lang="en" sz="1170">
                  <a:solidFill>
                    <a:srgbClr val="93C47D"/>
                  </a:solidFill>
                  <a:latin typeface="Montserrat SemiBold"/>
                  <a:ea typeface="Montserrat SemiBold"/>
                  <a:cs typeface="Montserrat SemiBold"/>
                  <a:sym typeface="Montserrat SemiBold"/>
                </a:rPr>
                <a:t>elect </a:t>
              </a:r>
              <a:r>
                <a:rPr lang="en" sz="1170">
                  <a:solidFill>
                    <a:schemeClr val="lt1"/>
                  </a:solidFill>
                  <a:latin typeface="Montserrat SemiBold"/>
                  <a:ea typeface="Montserrat SemiBold"/>
                  <a:cs typeface="Montserrat SemiBold"/>
                  <a:sym typeface="Montserrat SemiBold"/>
                </a:rPr>
                <a:t>title,show_id, type,release_year</a:t>
              </a:r>
              <a:endParaRPr sz="117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170">
                  <a:solidFill>
                    <a:srgbClr val="93C47D"/>
                  </a:solidFill>
                  <a:latin typeface="Montserrat SemiBold"/>
                  <a:ea typeface="Montserrat SemiBold"/>
                  <a:cs typeface="Montserrat SemiBold"/>
                  <a:sym typeface="Montserrat SemiBold"/>
                </a:rPr>
                <a:t>From </a:t>
              </a:r>
              <a:r>
                <a:rPr lang="en" sz="1170">
                  <a:solidFill>
                    <a:schemeClr val="lt1"/>
                  </a:solidFill>
                  <a:latin typeface="Montserrat SemiBold"/>
                  <a:ea typeface="Montserrat SemiBold"/>
                  <a:cs typeface="Montserrat SemiBold"/>
                  <a:sym typeface="Montserrat SemiBold"/>
                </a:rPr>
                <a:t>netflix</a:t>
              </a:r>
              <a:endParaRPr sz="117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170">
                  <a:solidFill>
                    <a:srgbClr val="93C47D"/>
                  </a:solidFill>
                  <a:latin typeface="Montserrat SemiBold"/>
                  <a:ea typeface="Montserrat SemiBold"/>
                  <a:cs typeface="Montserrat SemiBold"/>
                  <a:sym typeface="Montserrat SemiBold"/>
                </a:rPr>
                <a:t>where</a:t>
              </a:r>
              <a:r>
                <a:rPr lang="en" sz="1170">
                  <a:solidFill>
                    <a:schemeClr val="lt1"/>
                  </a:solidFill>
                  <a:latin typeface="Montserrat SemiBold"/>
                  <a:ea typeface="Montserrat SemiBold"/>
                  <a:cs typeface="Montserrat SemiBold"/>
                  <a:sym typeface="Montserrat SemiBold"/>
                </a:rPr>
                <a:t> type = </a:t>
              </a:r>
              <a:r>
                <a:rPr lang="en" sz="1170">
                  <a:solidFill>
                    <a:srgbClr val="6AA84F"/>
                  </a:solidFill>
                  <a:latin typeface="Montserrat SemiBold"/>
                  <a:ea typeface="Montserrat SemiBold"/>
                  <a:cs typeface="Montserrat SemiBold"/>
                  <a:sym typeface="Montserrat SemiBold"/>
                </a:rPr>
                <a:t>'</a:t>
              </a:r>
              <a:r>
                <a:rPr lang="en" sz="1170">
                  <a:solidFill>
                    <a:srgbClr val="93C47D"/>
                  </a:solidFill>
                  <a:latin typeface="Montserrat SemiBold"/>
                  <a:ea typeface="Montserrat SemiBold"/>
                  <a:cs typeface="Montserrat SemiBold"/>
                  <a:sym typeface="Montserrat SemiBold"/>
                </a:rPr>
                <a:t>Tv Show' and </a:t>
              </a:r>
              <a:r>
                <a:rPr lang="en" sz="1170">
                  <a:solidFill>
                    <a:schemeClr val="lt1"/>
                  </a:solidFill>
                  <a:latin typeface="Montserrat SemiBold"/>
                  <a:ea typeface="Montserrat SemiBold"/>
                  <a:cs typeface="Montserrat SemiBold"/>
                  <a:sym typeface="Montserrat SemiBold"/>
                </a:rPr>
                <a:t>release_year = </a:t>
              </a:r>
              <a:r>
                <a:rPr lang="en" sz="1170">
                  <a:solidFill>
                    <a:srgbClr val="93C47D"/>
                  </a:solidFill>
                  <a:latin typeface="Montserrat SemiBold"/>
                  <a:ea typeface="Montserrat SemiBold"/>
                  <a:cs typeface="Montserrat SemiBold"/>
                  <a:sym typeface="Montserrat SemiBold"/>
                </a:rPr>
                <a:t>2021 ;</a:t>
              </a:r>
              <a:endParaRPr sz="1615">
                <a:solidFill>
                  <a:schemeClr val="lt1"/>
                </a:solidFill>
                <a:latin typeface="Montserrat SemiBold"/>
                <a:ea typeface="Montserrat SemiBold"/>
                <a:cs typeface="Montserrat SemiBold"/>
                <a:sym typeface="Montserrat SemiBold"/>
              </a:endParaRPr>
            </a:p>
          </p:txBody>
        </p:sp>
        <p:sp>
          <p:nvSpPr>
            <p:cNvPr id="114" name="Google Shape;114;p18"/>
            <p:cNvSpPr/>
            <p:nvPr/>
          </p:nvSpPr>
          <p:spPr>
            <a:xfrm>
              <a:off x="462747" y="1693606"/>
              <a:ext cx="163500" cy="153900"/>
            </a:xfrm>
            <a:prstGeom prst="ellipse">
              <a:avLst/>
            </a:prstGeom>
            <a:solidFill>
              <a:schemeClr val="dk2"/>
            </a:solidFill>
            <a:ln>
              <a:noFill/>
            </a:ln>
          </p:spPr>
          <p:txBody>
            <a:bodyPr anchorCtr="0" anchor="ctr" bIns="98975" lIns="98975" spcFirstLastPara="1" rIns="98975" wrap="square" tIns="98975">
              <a:noAutofit/>
            </a:bodyPr>
            <a:lstStyle/>
            <a:p>
              <a:pPr indent="0" lvl="0" marL="0" rtl="0" algn="ctr">
                <a:spcBef>
                  <a:spcPts val="0"/>
                </a:spcBef>
                <a:spcAft>
                  <a:spcPts val="0"/>
                </a:spcAft>
                <a:buNone/>
              </a:pPr>
              <a:r>
                <a:t/>
              </a:r>
              <a:endParaRPr sz="1515">
                <a:solidFill>
                  <a:schemeClr val="lt1"/>
                </a:solidFill>
              </a:endParaRPr>
            </a:p>
          </p:txBody>
        </p:sp>
        <p:sp>
          <p:nvSpPr>
            <p:cNvPr id="115" name="Google Shape;115;p18"/>
            <p:cNvSpPr/>
            <p:nvPr/>
          </p:nvSpPr>
          <p:spPr>
            <a:xfrm>
              <a:off x="692858" y="1693600"/>
              <a:ext cx="163500" cy="153900"/>
            </a:xfrm>
            <a:prstGeom prst="ellipse">
              <a:avLst/>
            </a:prstGeom>
            <a:solidFill>
              <a:schemeClr val="dk2"/>
            </a:solidFill>
            <a:ln>
              <a:noFill/>
            </a:ln>
          </p:spPr>
          <p:txBody>
            <a:bodyPr anchorCtr="0" anchor="ctr" bIns="98975" lIns="98975" spcFirstLastPara="1" rIns="98975" wrap="square" tIns="98975">
              <a:noAutofit/>
            </a:bodyPr>
            <a:lstStyle/>
            <a:p>
              <a:pPr indent="0" lvl="0" marL="0" rtl="0" algn="ctr">
                <a:spcBef>
                  <a:spcPts val="0"/>
                </a:spcBef>
                <a:spcAft>
                  <a:spcPts val="0"/>
                </a:spcAft>
                <a:buNone/>
              </a:pPr>
              <a:r>
                <a:t/>
              </a:r>
              <a:endParaRPr b="1" sz="1515">
                <a:solidFill>
                  <a:schemeClr val="lt1"/>
                </a:solidFill>
              </a:endParaRPr>
            </a:p>
          </p:txBody>
        </p:sp>
        <p:sp>
          <p:nvSpPr>
            <p:cNvPr id="116" name="Google Shape;116;p18"/>
            <p:cNvSpPr/>
            <p:nvPr/>
          </p:nvSpPr>
          <p:spPr>
            <a:xfrm>
              <a:off x="922965" y="1692194"/>
              <a:ext cx="163500" cy="153900"/>
            </a:xfrm>
            <a:prstGeom prst="ellipse">
              <a:avLst/>
            </a:prstGeom>
            <a:solidFill>
              <a:schemeClr val="dk2"/>
            </a:solidFill>
            <a:ln>
              <a:noFill/>
            </a:ln>
          </p:spPr>
          <p:txBody>
            <a:bodyPr anchorCtr="0" anchor="ctr" bIns="98975" lIns="98975" spcFirstLastPara="1" rIns="98975" wrap="square" tIns="98975">
              <a:noAutofit/>
            </a:bodyPr>
            <a:lstStyle/>
            <a:p>
              <a:pPr indent="0" lvl="0" marL="0" rtl="0" algn="ctr">
                <a:spcBef>
                  <a:spcPts val="0"/>
                </a:spcBef>
                <a:spcAft>
                  <a:spcPts val="0"/>
                </a:spcAft>
                <a:buNone/>
              </a:pPr>
              <a:r>
                <a:t/>
              </a:r>
              <a:endParaRPr b="1" sz="1515">
                <a:solidFill>
                  <a:schemeClr val="lt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9"/>
          <p:cNvPicPr preferRelativeResize="0"/>
          <p:nvPr/>
        </p:nvPicPr>
        <p:blipFill>
          <a:blip r:embed="rId3">
            <a:alphaModFix/>
          </a:blip>
          <a:stretch>
            <a:fillRect/>
          </a:stretch>
        </p:blipFill>
        <p:spPr>
          <a:xfrm rot="13">
            <a:off x="1657552" y="1714514"/>
            <a:ext cx="3739399" cy="2073352"/>
          </a:xfrm>
          <a:prstGeom prst="rect">
            <a:avLst/>
          </a:prstGeom>
          <a:noFill/>
          <a:ln>
            <a:noFill/>
          </a:ln>
        </p:spPr>
      </p:pic>
      <p:sp>
        <p:nvSpPr>
          <p:cNvPr id="122" name="Google Shape;122;p19"/>
          <p:cNvSpPr txBox="1"/>
          <p:nvPr/>
        </p:nvSpPr>
        <p:spPr>
          <a:xfrm>
            <a:off x="143993" y="150133"/>
            <a:ext cx="4428000" cy="183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SemiBold"/>
                <a:ea typeface="Montserrat SemiBold"/>
                <a:cs typeface="Montserrat SemiBold"/>
                <a:sym typeface="Montserrat SemiBold"/>
              </a:rPr>
              <a:t>Title containing “Family” in Description</a:t>
            </a:r>
            <a:endParaRPr sz="2800">
              <a:solidFill>
                <a:schemeClr val="lt1"/>
              </a:solidFill>
              <a:latin typeface="Montserrat SemiBold"/>
              <a:ea typeface="Montserrat SemiBold"/>
              <a:cs typeface="Montserrat SemiBold"/>
              <a:sym typeface="Montserrat SemiBold"/>
            </a:endParaRPr>
          </a:p>
        </p:txBody>
      </p:sp>
      <p:grpSp>
        <p:nvGrpSpPr>
          <p:cNvPr id="123" name="Google Shape;123;p19"/>
          <p:cNvGrpSpPr/>
          <p:nvPr/>
        </p:nvGrpSpPr>
        <p:grpSpPr>
          <a:xfrm>
            <a:off x="4983234" y="1323979"/>
            <a:ext cx="3852959" cy="1389231"/>
            <a:chOff x="292823" y="1527790"/>
            <a:chExt cx="4290600" cy="1384800"/>
          </a:xfrm>
        </p:grpSpPr>
        <p:sp>
          <p:nvSpPr>
            <p:cNvPr id="124" name="Google Shape;124;p19"/>
            <p:cNvSpPr/>
            <p:nvPr/>
          </p:nvSpPr>
          <p:spPr>
            <a:xfrm>
              <a:off x="292823" y="1527790"/>
              <a:ext cx="4290600" cy="1384800"/>
            </a:xfrm>
            <a:prstGeom prst="roundRect">
              <a:avLst>
                <a:gd fmla="val 16667" name="adj"/>
              </a:avLst>
            </a:prstGeom>
            <a:solidFill>
              <a:schemeClr val="dk1"/>
            </a:solidFill>
            <a:ln cap="flat" cmpd="sng" w="9550">
              <a:solidFill>
                <a:srgbClr val="FF0000"/>
              </a:solidFill>
              <a:prstDash val="solid"/>
              <a:round/>
              <a:headEnd len="sm" w="sm" type="none"/>
              <a:tailEnd len="sm" w="sm" type="none"/>
            </a:ln>
          </p:spPr>
          <p:txBody>
            <a:bodyPr anchorCtr="0" anchor="ctr" bIns="91725" lIns="91725" spcFirstLastPara="1" rIns="91725" wrap="square" tIns="91725">
              <a:noAutofit/>
            </a:bodyPr>
            <a:lstStyle/>
            <a:p>
              <a:pPr indent="0" lvl="0" marL="0" rtl="0" algn="l">
                <a:spcBef>
                  <a:spcPts val="0"/>
                </a:spcBef>
                <a:spcAft>
                  <a:spcPts val="0"/>
                </a:spcAft>
                <a:buClr>
                  <a:schemeClr val="dk1"/>
                </a:buClr>
                <a:buSzPts val="1100"/>
                <a:buFont typeface="Arial"/>
                <a:buNone/>
              </a:pPr>
              <a:r>
                <a:rPr lang="en" sz="1054">
                  <a:solidFill>
                    <a:srgbClr val="93C47D"/>
                  </a:solidFill>
                  <a:latin typeface="Montserrat SemiBold"/>
                  <a:ea typeface="Montserrat SemiBold"/>
                  <a:cs typeface="Montserrat SemiBold"/>
                  <a:sym typeface="Montserrat SemiBold"/>
                </a:rPr>
                <a:t>Select </a:t>
              </a:r>
              <a:r>
                <a:rPr lang="en" sz="1054">
                  <a:solidFill>
                    <a:schemeClr val="lt1"/>
                  </a:solidFill>
                  <a:latin typeface="Montserrat SemiBold"/>
                  <a:ea typeface="Montserrat SemiBold"/>
                  <a:cs typeface="Montserrat SemiBold"/>
                  <a:sym typeface="Montserrat SemiBold"/>
                </a:rPr>
                <a:t>title,show_id, type,description</a:t>
              </a:r>
              <a:endParaRPr sz="1054">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54">
                  <a:solidFill>
                    <a:srgbClr val="93C47D"/>
                  </a:solidFill>
                  <a:latin typeface="Montserrat SemiBold"/>
                  <a:ea typeface="Montserrat SemiBold"/>
                  <a:cs typeface="Montserrat SemiBold"/>
                  <a:sym typeface="Montserrat SemiBold"/>
                </a:rPr>
                <a:t>From </a:t>
              </a:r>
              <a:r>
                <a:rPr lang="en" sz="1054">
                  <a:solidFill>
                    <a:schemeClr val="lt1"/>
                  </a:solidFill>
                  <a:latin typeface="Montserrat SemiBold"/>
                  <a:ea typeface="Montserrat SemiBold"/>
                  <a:cs typeface="Montserrat SemiBold"/>
                  <a:sym typeface="Montserrat SemiBold"/>
                </a:rPr>
                <a:t>netflix</a:t>
              </a:r>
              <a:endParaRPr sz="1054">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054">
                  <a:solidFill>
                    <a:srgbClr val="93C47D"/>
                  </a:solidFill>
                  <a:latin typeface="Montserrat SemiBold"/>
                  <a:ea typeface="Montserrat SemiBold"/>
                  <a:cs typeface="Montserrat SemiBold"/>
                  <a:sym typeface="Montserrat SemiBold"/>
                </a:rPr>
                <a:t>Where </a:t>
              </a:r>
              <a:r>
                <a:rPr lang="en" sz="1054">
                  <a:solidFill>
                    <a:schemeClr val="lt1"/>
                  </a:solidFill>
                  <a:latin typeface="Montserrat SemiBold"/>
                  <a:ea typeface="Montserrat SemiBold"/>
                  <a:cs typeface="Montserrat SemiBold"/>
                  <a:sym typeface="Montserrat SemiBold"/>
                </a:rPr>
                <a:t>description</a:t>
              </a:r>
              <a:r>
                <a:rPr lang="en" sz="1054">
                  <a:solidFill>
                    <a:srgbClr val="93C47D"/>
                  </a:solidFill>
                  <a:latin typeface="Montserrat SemiBold"/>
                  <a:ea typeface="Montserrat SemiBold"/>
                  <a:cs typeface="Montserrat SemiBold"/>
                  <a:sym typeface="Montserrat SemiBold"/>
                </a:rPr>
                <a:t> like </a:t>
              </a:r>
              <a:r>
                <a:rPr lang="en" sz="1054">
                  <a:solidFill>
                    <a:srgbClr val="FF9900"/>
                  </a:solidFill>
                  <a:latin typeface="Montserrat SemiBold"/>
                  <a:ea typeface="Montserrat SemiBold"/>
                  <a:cs typeface="Montserrat SemiBold"/>
                  <a:sym typeface="Montserrat SemiBold"/>
                </a:rPr>
                <a:t>'%family%' </a:t>
              </a:r>
              <a:r>
                <a:rPr lang="en" sz="1054">
                  <a:solidFill>
                    <a:srgbClr val="93C47D"/>
                  </a:solidFill>
                  <a:latin typeface="Montserrat SemiBold"/>
                  <a:ea typeface="Montserrat SemiBold"/>
                  <a:cs typeface="Montserrat SemiBold"/>
                  <a:sym typeface="Montserrat SemiBold"/>
                </a:rPr>
                <a:t>;</a:t>
              </a:r>
              <a:endParaRPr sz="1054">
                <a:solidFill>
                  <a:srgbClr val="93C47D"/>
                </a:solidFill>
                <a:latin typeface="Montserrat SemiBold"/>
                <a:ea typeface="Montserrat SemiBold"/>
                <a:cs typeface="Montserrat SemiBold"/>
                <a:sym typeface="Montserrat SemiBold"/>
              </a:endParaRPr>
            </a:p>
          </p:txBody>
        </p:sp>
        <p:sp>
          <p:nvSpPr>
            <p:cNvPr id="125" name="Google Shape;125;p19"/>
            <p:cNvSpPr/>
            <p:nvPr/>
          </p:nvSpPr>
          <p:spPr>
            <a:xfrm>
              <a:off x="462747" y="1693606"/>
              <a:ext cx="163500" cy="153900"/>
            </a:xfrm>
            <a:prstGeom prst="ellipse">
              <a:avLst/>
            </a:prstGeom>
            <a:solidFill>
              <a:schemeClr val="dk2"/>
            </a:solidFill>
            <a:ln>
              <a:noFill/>
            </a:ln>
          </p:spPr>
          <p:txBody>
            <a:bodyPr anchorCtr="0" anchor="ctr" bIns="89150" lIns="89150" spcFirstLastPara="1" rIns="89150" wrap="square" tIns="89150">
              <a:noAutofit/>
            </a:bodyPr>
            <a:lstStyle/>
            <a:p>
              <a:pPr indent="0" lvl="0" marL="0" rtl="0" algn="ctr">
                <a:spcBef>
                  <a:spcPts val="0"/>
                </a:spcBef>
                <a:spcAft>
                  <a:spcPts val="0"/>
                </a:spcAft>
                <a:buNone/>
              </a:pPr>
              <a:r>
                <a:t/>
              </a:r>
              <a:endParaRPr sz="1365">
                <a:solidFill>
                  <a:schemeClr val="lt1"/>
                </a:solidFill>
              </a:endParaRPr>
            </a:p>
          </p:txBody>
        </p:sp>
        <p:sp>
          <p:nvSpPr>
            <p:cNvPr id="126" name="Google Shape;126;p19"/>
            <p:cNvSpPr/>
            <p:nvPr/>
          </p:nvSpPr>
          <p:spPr>
            <a:xfrm>
              <a:off x="692858" y="1693600"/>
              <a:ext cx="163500" cy="153900"/>
            </a:xfrm>
            <a:prstGeom prst="ellipse">
              <a:avLst/>
            </a:prstGeom>
            <a:solidFill>
              <a:schemeClr val="dk2"/>
            </a:solidFill>
            <a:ln>
              <a:noFill/>
            </a:ln>
          </p:spPr>
          <p:txBody>
            <a:bodyPr anchorCtr="0" anchor="ctr" bIns="89150" lIns="89150" spcFirstLastPara="1" rIns="89150" wrap="square" tIns="89150">
              <a:noAutofit/>
            </a:bodyPr>
            <a:lstStyle/>
            <a:p>
              <a:pPr indent="0" lvl="0" marL="0" rtl="0" algn="ctr">
                <a:spcBef>
                  <a:spcPts val="0"/>
                </a:spcBef>
                <a:spcAft>
                  <a:spcPts val="0"/>
                </a:spcAft>
                <a:buNone/>
              </a:pPr>
              <a:r>
                <a:t/>
              </a:r>
              <a:endParaRPr b="1" sz="1365">
                <a:solidFill>
                  <a:schemeClr val="lt1"/>
                </a:solidFill>
              </a:endParaRPr>
            </a:p>
          </p:txBody>
        </p:sp>
        <p:sp>
          <p:nvSpPr>
            <p:cNvPr id="127" name="Google Shape;127;p19"/>
            <p:cNvSpPr/>
            <p:nvPr/>
          </p:nvSpPr>
          <p:spPr>
            <a:xfrm>
              <a:off x="922965" y="1692194"/>
              <a:ext cx="163500" cy="153900"/>
            </a:xfrm>
            <a:prstGeom prst="ellipse">
              <a:avLst/>
            </a:prstGeom>
            <a:solidFill>
              <a:schemeClr val="dk2"/>
            </a:solidFill>
            <a:ln>
              <a:noFill/>
            </a:ln>
          </p:spPr>
          <p:txBody>
            <a:bodyPr anchorCtr="0" anchor="ctr" bIns="89150" lIns="89150" spcFirstLastPara="1" rIns="89150" wrap="square" tIns="89150">
              <a:noAutofit/>
            </a:bodyPr>
            <a:lstStyle/>
            <a:p>
              <a:pPr indent="0" lvl="0" marL="0" rtl="0" algn="ctr">
                <a:spcBef>
                  <a:spcPts val="0"/>
                </a:spcBef>
                <a:spcAft>
                  <a:spcPts val="0"/>
                </a:spcAft>
                <a:buNone/>
              </a:pPr>
              <a:r>
                <a:t/>
              </a:r>
              <a:endParaRPr b="1" sz="1365">
                <a:solidFill>
                  <a:schemeClr val="lt1"/>
                </a:solidFill>
              </a:endParaRPr>
            </a:p>
          </p:txBody>
        </p:sp>
      </p:grpSp>
      <p:pic>
        <p:nvPicPr>
          <p:cNvPr id="128" name="Google Shape;128;p19"/>
          <p:cNvPicPr preferRelativeResize="0"/>
          <p:nvPr/>
        </p:nvPicPr>
        <p:blipFill>
          <a:blip r:embed="rId4">
            <a:alphaModFix/>
          </a:blip>
          <a:stretch>
            <a:fillRect/>
          </a:stretch>
        </p:blipFill>
        <p:spPr>
          <a:xfrm>
            <a:off x="183600" y="3318550"/>
            <a:ext cx="5848800" cy="1634400"/>
          </a:xfrm>
          <a:prstGeom prst="roundRect">
            <a:avLst>
              <a:gd fmla="val 16667" name="adj"/>
            </a:avLst>
          </a:prstGeom>
          <a:noFill/>
          <a:ln cap="flat" cmpd="sng" w="9525">
            <a:solidFill>
              <a:srgbClr val="FF000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nvSpPr>
        <p:spPr>
          <a:xfrm>
            <a:off x="78775" y="84900"/>
            <a:ext cx="3931200" cy="9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SemiBold"/>
                <a:ea typeface="Montserrat SemiBold"/>
                <a:cs typeface="Montserrat SemiBold"/>
                <a:sym typeface="Montserrat SemiBold"/>
              </a:rPr>
              <a:t>TV shows and Movies Breakdown</a:t>
            </a:r>
            <a:endParaRPr sz="2800">
              <a:solidFill>
                <a:schemeClr val="lt1"/>
              </a:solidFill>
              <a:latin typeface="Montserrat SemiBold"/>
              <a:ea typeface="Montserrat SemiBold"/>
              <a:cs typeface="Montserrat SemiBold"/>
              <a:sym typeface="Montserrat SemiBold"/>
            </a:endParaRPr>
          </a:p>
        </p:txBody>
      </p:sp>
      <p:pic>
        <p:nvPicPr>
          <p:cNvPr id="134" name="Google Shape;134;p20" title="Netflix_logo.svg (1).png"/>
          <p:cNvPicPr preferRelativeResize="0"/>
          <p:nvPr/>
        </p:nvPicPr>
        <p:blipFill>
          <a:blip r:embed="rId3">
            <a:alphaModFix/>
          </a:blip>
          <a:stretch>
            <a:fillRect/>
          </a:stretch>
        </p:blipFill>
        <p:spPr>
          <a:xfrm>
            <a:off x="5884500" y="152400"/>
            <a:ext cx="3107100" cy="1444800"/>
          </a:xfrm>
          <a:prstGeom prst="rect">
            <a:avLst/>
          </a:prstGeom>
          <a:noFill/>
          <a:ln>
            <a:noFill/>
          </a:ln>
        </p:spPr>
      </p:pic>
      <p:sp>
        <p:nvSpPr>
          <p:cNvPr id="135" name="Google Shape;135;p20"/>
          <p:cNvSpPr/>
          <p:nvPr/>
        </p:nvSpPr>
        <p:spPr>
          <a:xfrm>
            <a:off x="244200" y="1313049"/>
            <a:ext cx="3905100" cy="1673400"/>
          </a:xfrm>
          <a:prstGeom prst="roundRect">
            <a:avLst>
              <a:gd fmla="val 16667" name="adj"/>
            </a:avLst>
          </a:prstGeom>
          <a:solidFill>
            <a:schemeClr val="dk1"/>
          </a:solidFill>
          <a:ln cap="flat" cmpd="sng" w="9550">
            <a:solidFill>
              <a:srgbClr val="FF0000"/>
            </a:solidFill>
            <a:prstDash val="solid"/>
            <a:round/>
            <a:headEnd len="sm" w="sm" type="none"/>
            <a:tailEnd len="sm" w="sm" type="none"/>
          </a:ln>
        </p:spPr>
        <p:txBody>
          <a:bodyPr anchorCtr="0" anchor="ctr" bIns="91725" lIns="91725" spcFirstLastPara="1" rIns="91725" wrap="square" tIns="91725">
            <a:noAutofit/>
          </a:bodyPr>
          <a:lstStyle/>
          <a:p>
            <a:pPr indent="0" lvl="0" marL="0" rtl="0" algn="l">
              <a:spcBef>
                <a:spcPts val="0"/>
              </a:spcBef>
              <a:spcAft>
                <a:spcPts val="0"/>
              </a:spcAft>
              <a:buClr>
                <a:schemeClr val="dk1"/>
              </a:buClr>
              <a:buSzPts val="1100"/>
              <a:buFont typeface="Arial"/>
              <a:buNone/>
            </a:pPr>
            <a:r>
              <a:rPr lang="en" sz="1054">
                <a:solidFill>
                  <a:srgbClr val="93C47D"/>
                </a:solidFill>
                <a:latin typeface="Montserrat SemiBold"/>
                <a:ea typeface="Montserrat SemiBold"/>
                <a:cs typeface="Montserrat SemiBold"/>
                <a:sym typeface="Montserrat SemiBold"/>
              </a:rPr>
              <a:t>SELECT</a:t>
            </a:r>
            <a:endParaRPr sz="1054">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54">
                <a:solidFill>
                  <a:srgbClr val="93C47D"/>
                </a:solidFill>
                <a:latin typeface="Montserrat SemiBold"/>
                <a:ea typeface="Montserrat SemiBold"/>
                <a:cs typeface="Montserrat SemiBold"/>
                <a:sym typeface="Montserrat SemiBold"/>
              </a:rPr>
              <a:t> </a:t>
            </a:r>
            <a:r>
              <a:rPr lang="en" sz="1054">
                <a:solidFill>
                  <a:schemeClr val="lt1"/>
                </a:solidFill>
                <a:latin typeface="Montserrat SemiBold"/>
                <a:ea typeface="Montserrat SemiBold"/>
                <a:cs typeface="Montserrat SemiBold"/>
                <a:sym typeface="Montserrat SemiBold"/>
              </a:rPr>
              <a:t> type,</a:t>
            </a:r>
            <a:endParaRPr sz="1054">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54">
                <a:solidFill>
                  <a:srgbClr val="93C47D"/>
                </a:solidFill>
                <a:latin typeface="Montserrat SemiBold"/>
                <a:ea typeface="Montserrat SemiBold"/>
                <a:cs typeface="Montserrat SemiBold"/>
                <a:sym typeface="Montserrat SemiBold"/>
              </a:rPr>
              <a:t>  COUNT(*) </a:t>
            </a:r>
            <a:r>
              <a:rPr lang="en" sz="1054">
                <a:solidFill>
                  <a:schemeClr val="lt1"/>
                </a:solidFill>
                <a:latin typeface="Montserrat SemiBold"/>
                <a:ea typeface="Montserrat SemiBold"/>
                <a:cs typeface="Montserrat SemiBold"/>
                <a:sym typeface="Montserrat SemiBold"/>
              </a:rPr>
              <a:t>AS count,</a:t>
            </a:r>
            <a:endParaRPr sz="1054">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54">
                <a:solidFill>
                  <a:srgbClr val="93C47D"/>
                </a:solidFill>
                <a:latin typeface="Montserrat SemiBold"/>
                <a:ea typeface="Montserrat SemiBold"/>
                <a:cs typeface="Montserrat SemiBold"/>
                <a:sym typeface="Montserrat SemiBold"/>
              </a:rPr>
              <a:t>  ROUND(</a:t>
            </a:r>
            <a:r>
              <a:rPr lang="en" sz="1054">
                <a:solidFill>
                  <a:schemeClr val="lt1"/>
                </a:solidFill>
                <a:latin typeface="Montserrat SemiBold"/>
                <a:ea typeface="Montserrat SemiBold"/>
                <a:cs typeface="Montserrat SemiBold"/>
                <a:sym typeface="Montserrat SemiBold"/>
              </a:rPr>
              <a:t>100 * COUNT(*) / (SELECT COUNT(*) FROM netflix), 1)</a:t>
            </a:r>
            <a:r>
              <a:rPr lang="en" sz="1054">
                <a:solidFill>
                  <a:srgbClr val="93C47D"/>
                </a:solidFill>
                <a:latin typeface="Montserrat SemiBold"/>
                <a:ea typeface="Montserrat SemiBold"/>
                <a:cs typeface="Montserrat SemiBold"/>
                <a:sym typeface="Montserrat SemiBold"/>
              </a:rPr>
              <a:t> AS </a:t>
            </a:r>
            <a:r>
              <a:rPr lang="en" sz="1054">
                <a:solidFill>
                  <a:schemeClr val="lt1"/>
                </a:solidFill>
                <a:latin typeface="Montserrat SemiBold"/>
                <a:ea typeface="Montserrat SemiBold"/>
                <a:cs typeface="Montserrat SemiBold"/>
                <a:sym typeface="Montserrat SemiBold"/>
              </a:rPr>
              <a:t>pct</a:t>
            </a:r>
            <a:endParaRPr sz="1054">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54">
                <a:solidFill>
                  <a:srgbClr val="93C47D"/>
                </a:solidFill>
                <a:latin typeface="Montserrat SemiBold"/>
                <a:ea typeface="Montserrat SemiBold"/>
                <a:cs typeface="Montserrat SemiBold"/>
                <a:sym typeface="Montserrat SemiBold"/>
              </a:rPr>
              <a:t>FROM </a:t>
            </a:r>
            <a:r>
              <a:rPr lang="en" sz="1054">
                <a:solidFill>
                  <a:schemeClr val="lt1"/>
                </a:solidFill>
                <a:latin typeface="Montserrat SemiBold"/>
                <a:ea typeface="Montserrat SemiBold"/>
                <a:cs typeface="Montserrat SemiBold"/>
                <a:sym typeface="Montserrat SemiBold"/>
              </a:rPr>
              <a:t>netflix</a:t>
            </a:r>
            <a:endParaRPr sz="1054">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54">
                <a:solidFill>
                  <a:srgbClr val="93C47D"/>
                </a:solidFill>
                <a:latin typeface="Montserrat SemiBold"/>
                <a:ea typeface="Montserrat SemiBold"/>
                <a:cs typeface="Montserrat SemiBold"/>
                <a:sym typeface="Montserrat SemiBold"/>
              </a:rPr>
              <a:t>GROUP BY </a:t>
            </a:r>
            <a:r>
              <a:rPr lang="en" sz="1054">
                <a:solidFill>
                  <a:schemeClr val="lt1"/>
                </a:solidFill>
                <a:latin typeface="Montserrat SemiBold"/>
                <a:ea typeface="Montserrat SemiBold"/>
                <a:cs typeface="Montserrat SemiBold"/>
                <a:sym typeface="Montserrat SemiBold"/>
              </a:rPr>
              <a:t>type</a:t>
            </a:r>
            <a:endParaRPr sz="1054">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en" sz="1054">
                <a:solidFill>
                  <a:srgbClr val="93C47D"/>
                </a:solidFill>
                <a:latin typeface="Montserrat SemiBold"/>
                <a:ea typeface="Montserrat SemiBold"/>
                <a:cs typeface="Montserrat SemiBold"/>
                <a:sym typeface="Montserrat SemiBold"/>
              </a:rPr>
              <a:t>ORDER BY</a:t>
            </a:r>
            <a:r>
              <a:rPr lang="en" sz="1054">
                <a:solidFill>
                  <a:schemeClr val="lt1"/>
                </a:solidFill>
                <a:latin typeface="Montserrat SemiBold"/>
                <a:ea typeface="Montserrat SemiBold"/>
                <a:cs typeface="Montserrat SemiBold"/>
                <a:sym typeface="Montserrat SemiBold"/>
              </a:rPr>
              <a:t> count </a:t>
            </a:r>
            <a:r>
              <a:rPr lang="en" sz="1054">
                <a:solidFill>
                  <a:srgbClr val="93C47D"/>
                </a:solidFill>
                <a:latin typeface="Montserrat SemiBold"/>
                <a:ea typeface="Montserrat SemiBold"/>
                <a:cs typeface="Montserrat SemiBold"/>
                <a:sym typeface="Montserrat SemiBold"/>
              </a:rPr>
              <a:t>DESC;</a:t>
            </a:r>
            <a:endParaRPr sz="1054">
              <a:solidFill>
                <a:srgbClr val="93C47D"/>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054">
              <a:solidFill>
                <a:srgbClr val="93C47D"/>
              </a:solidFill>
              <a:latin typeface="Montserrat SemiBold"/>
              <a:ea typeface="Montserrat SemiBold"/>
              <a:cs typeface="Montserrat SemiBold"/>
              <a:sym typeface="Montserrat SemiBold"/>
            </a:endParaRPr>
          </a:p>
        </p:txBody>
      </p:sp>
      <p:pic>
        <p:nvPicPr>
          <p:cNvPr id="136" name="Google Shape;136;p20" title="output.png"/>
          <p:cNvPicPr preferRelativeResize="0"/>
          <p:nvPr/>
        </p:nvPicPr>
        <p:blipFill rotWithShape="1">
          <a:blip r:embed="rId4">
            <a:alphaModFix/>
          </a:blip>
          <a:srcRect b="0" l="0" r="0" t="7587"/>
          <a:stretch/>
        </p:blipFill>
        <p:spPr>
          <a:xfrm>
            <a:off x="4607800" y="2020600"/>
            <a:ext cx="3597749" cy="2995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 name="Shape 140"/>
        <p:cNvGrpSpPr/>
        <p:nvPr/>
      </p:nvGrpSpPr>
      <p:grpSpPr>
        <a:xfrm>
          <a:off x="0" y="0"/>
          <a:ext cx="0" cy="0"/>
          <a:chOff x="0" y="0"/>
          <a:chExt cx="0" cy="0"/>
        </a:xfrm>
      </p:grpSpPr>
      <p:pic>
        <p:nvPicPr>
          <p:cNvPr id="141" name="Google Shape;141;p21" title="images.jpeg"/>
          <p:cNvPicPr preferRelativeResize="0"/>
          <p:nvPr/>
        </p:nvPicPr>
        <p:blipFill>
          <a:blip r:embed="rId3">
            <a:alphaModFix/>
          </a:blip>
          <a:stretch>
            <a:fillRect/>
          </a:stretch>
        </p:blipFill>
        <p:spPr>
          <a:xfrm rot="2700000">
            <a:off x="6108615" y="922374"/>
            <a:ext cx="3359750" cy="1881450"/>
          </a:xfrm>
          <a:prstGeom prst="rect">
            <a:avLst/>
          </a:prstGeom>
          <a:noFill/>
          <a:ln>
            <a:noFill/>
          </a:ln>
        </p:spPr>
      </p:pic>
      <p:pic>
        <p:nvPicPr>
          <p:cNvPr id="142" name="Google Shape;142;p21"/>
          <p:cNvPicPr preferRelativeResize="0"/>
          <p:nvPr/>
        </p:nvPicPr>
        <p:blipFill>
          <a:blip r:embed="rId4">
            <a:alphaModFix/>
          </a:blip>
          <a:stretch>
            <a:fillRect/>
          </a:stretch>
        </p:blipFill>
        <p:spPr>
          <a:xfrm>
            <a:off x="2325375" y="2722875"/>
            <a:ext cx="1554800" cy="2159299"/>
          </a:xfrm>
          <a:prstGeom prst="rect">
            <a:avLst/>
          </a:prstGeom>
          <a:noFill/>
          <a:ln>
            <a:noFill/>
          </a:ln>
        </p:spPr>
      </p:pic>
      <p:pic>
        <p:nvPicPr>
          <p:cNvPr id="143" name="Google Shape;143;p21"/>
          <p:cNvPicPr preferRelativeResize="0"/>
          <p:nvPr/>
        </p:nvPicPr>
        <p:blipFill>
          <a:blip r:embed="rId5">
            <a:alphaModFix/>
          </a:blip>
          <a:stretch>
            <a:fillRect/>
          </a:stretch>
        </p:blipFill>
        <p:spPr>
          <a:xfrm>
            <a:off x="474675" y="2571750"/>
            <a:ext cx="1850700" cy="1780575"/>
          </a:xfrm>
          <a:prstGeom prst="rect">
            <a:avLst/>
          </a:prstGeom>
          <a:noFill/>
          <a:ln>
            <a:noFill/>
          </a:ln>
        </p:spPr>
      </p:pic>
      <p:sp>
        <p:nvSpPr>
          <p:cNvPr id="144" name="Google Shape;144;p21"/>
          <p:cNvSpPr txBox="1"/>
          <p:nvPr/>
        </p:nvSpPr>
        <p:spPr>
          <a:xfrm>
            <a:off x="859525" y="402475"/>
            <a:ext cx="927900" cy="16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45" name="Google Shape;145;p21"/>
          <p:cNvPicPr preferRelativeResize="0"/>
          <p:nvPr/>
        </p:nvPicPr>
        <p:blipFill>
          <a:blip r:embed="rId6">
            <a:alphaModFix/>
          </a:blip>
          <a:stretch>
            <a:fillRect/>
          </a:stretch>
        </p:blipFill>
        <p:spPr>
          <a:xfrm>
            <a:off x="153826" y="445475"/>
            <a:ext cx="1633600" cy="2226775"/>
          </a:xfrm>
          <a:prstGeom prst="rect">
            <a:avLst/>
          </a:prstGeom>
          <a:noFill/>
          <a:ln>
            <a:noFill/>
          </a:ln>
        </p:spPr>
      </p:pic>
      <p:pic>
        <p:nvPicPr>
          <p:cNvPr id="146" name="Google Shape;146;p21"/>
          <p:cNvPicPr preferRelativeResize="0"/>
          <p:nvPr/>
        </p:nvPicPr>
        <p:blipFill>
          <a:blip r:embed="rId7">
            <a:alphaModFix/>
          </a:blip>
          <a:stretch>
            <a:fillRect/>
          </a:stretch>
        </p:blipFill>
        <p:spPr>
          <a:xfrm>
            <a:off x="1749025" y="144600"/>
            <a:ext cx="1764301" cy="2563574"/>
          </a:xfrm>
          <a:prstGeom prst="rect">
            <a:avLst/>
          </a:prstGeom>
          <a:noFill/>
          <a:ln>
            <a:noFill/>
          </a:ln>
        </p:spPr>
      </p:pic>
      <p:sp>
        <p:nvSpPr>
          <p:cNvPr id="147" name="Google Shape;147;p21"/>
          <p:cNvSpPr txBox="1"/>
          <p:nvPr/>
        </p:nvSpPr>
        <p:spPr>
          <a:xfrm>
            <a:off x="4291650" y="144600"/>
            <a:ext cx="4428000" cy="8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Montserrat SemiBold"/>
                <a:ea typeface="Montserrat SemiBold"/>
                <a:cs typeface="Montserrat SemiBold"/>
                <a:sym typeface="Montserrat SemiBold"/>
              </a:rPr>
              <a:t>Total number of Titles</a:t>
            </a:r>
            <a:endParaRPr sz="2800">
              <a:solidFill>
                <a:schemeClr val="lt1"/>
              </a:solidFill>
              <a:latin typeface="Montserrat SemiBold"/>
              <a:ea typeface="Montserrat SemiBold"/>
              <a:cs typeface="Montserrat SemiBold"/>
              <a:sym typeface="Montserrat SemiBold"/>
            </a:endParaRPr>
          </a:p>
        </p:txBody>
      </p:sp>
      <p:sp>
        <p:nvSpPr>
          <p:cNvPr id="148" name="Google Shape;148;p21"/>
          <p:cNvSpPr/>
          <p:nvPr/>
        </p:nvSpPr>
        <p:spPr>
          <a:xfrm>
            <a:off x="546538" y="1245957"/>
            <a:ext cx="2841558" cy="2102289"/>
          </a:xfrm>
          <a:prstGeom prst="roundRect">
            <a:avLst>
              <a:gd fmla="val 16667" name="adj"/>
            </a:avLst>
          </a:prstGeom>
          <a:solidFill>
            <a:schemeClr val="dk1"/>
          </a:solidFill>
          <a:ln cap="flat" cmpd="sng" w="10600">
            <a:solidFill>
              <a:srgbClr val="FF0000"/>
            </a:solidFill>
            <a:prstDash val="solid"/>
            <a:round/>
            <a:headEnd len="sm" w="sm" type="none"/>
            <a:tailEnd len="sm" w="sm" type="none"/>
          </a:ln>
        </p:spPr>
        <p:txBody>
          <a:bodyPr anchorCtr="0" anchor="ctr" bIns="101825" lIns="101825" spcFirstLastPara="1" rIns="101825" wrap="square" tIns="101825">
            <a:noAutofit/>
          </a:bodyPr>
          <a:lstStyle/>
          <a:p>
            <a:pPr indent="0" lvl="0" marL="0" rtl="0" algn="l">
              <a:spcBef>
                <a:spcPts val="0"/>
              </a:spcBef>
              <a:spcAft>
                <a:spcPts val="0"/>
              </a:spcAft>
              <a:buClr>
                <a:schemeClr val="dk1"/>
              </a:buClr>
              <a:buSzPts val="1100"/>
              <a:buFont typeface="Arial"/>
              <a:buNone/>
            </a:pPr>
            <a:r>
              <a:rPr lang="en" sz="1170">
                <a:solidFill>
                  <a:srgbClr val="93C47D"/>
                </a:solidFill>
                <a:latin typeface="Montserrat SemiBold"/>
                <a:ea typeface="Montserrat SemiBold"/>
                <a:cs typeface="Montserrat SemiBold"/>
                <a:sym typeface="Montserrat SemiBold"/>
              </a:rPr>
              <a:t>Select </a:t>
            </a:r>
            <a:r>
              <a:rPr lang="en" sz="1170">
                <a:solidFill>
                  <a:srgbClr val="FF9900"/>
                </a:solidFill>
                <a:latin typeface="Montserrat SemiBold"/>
                <a:ea typeface="Montserrat SemiBold"/>
                <a:cs typeface="Montserrat SemiBold"/>
                <a:sym typeface="Montserrat SemiBold"/>
              </a:rPr>
              <a:t>count</a:t>
            </a:r>
            <a:r>
              <a:rPr lang="en" sz="1170">
                <a:solidFill>
                  <a:srgbClr val="93C47D"/>
                </a:solidFill>
                <a:latin typeface="Montserrat SemiBold"/>
                <a:ea typeface="Montserrat SemiBold"/>
                <a:cs typeface="Montserrat SemiBold"/>
                <a:sym typeface="Montserrat SemiBold"/>
              </a:rPr>
              <a:t>(title) as </a:t>
            </a:r>
            <a:r>
              <a:rPr lang="en" sz="1170">
                <a:solidFill>
                  <a:schemeClr val="lt1"/>
                </a:solidFill>
                <a:latin typeface="Montserrat SemiBold"/>
                <a:ea typeface="Montserrat SemiBold"/>
                <a:cs typeface="Montserrat SemiBold"/>
                <a:sym typeface="Montserrat SemiBold"/>
              </a:rPr>
              <a:t>total_title</a:t>
            </a:r>
            <a:endParaRPr sz="1170">
              <a:solidFill>
                <a:schemeClr val="lt1"/>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en" sz="1170">
                <a:solidFill>
                  <a:srgbClr val="93C47D"/>
                </a:solidFill>
                <a:latin typeface="Montserrat SemiBold"/>
                <a:ea typeface="Montserrat SemiBold"/>
                <a:cs typeface="Montserrat SemiBold"/>
                <a:sym typeface="Montserrat SemiBold"/>
              </a:rPr>
              <a:t>From </a:t>
            </a:r>
            <a:r>
              <a:rPr lang="en" sz="1170">
                <a:solidFill>
                  <a:schemeClr val="lt1"/>
                </a:solidFill>
                <a:latin typeface="Montserrat SemiBold"/>
                <a:ea typeface="Montserrat SemiBold"/>
                <a:cs typeface="Montserrat SemiBold"/>
                <a:sym typeface="Montserrat SemiBold"/>
              </a:rPr>
              <a:t>netflix</a:t>
            </a:r>
            <a:r>
              <a:rPr lang="en" sz="1170">
                <a:solidFill>
                  <a:srgbClr val="93C47D"/>
                </a:solidFill>
                <a:latin typeface="Montserrat SemiBold"/>
                <a:ea typeface="Montserrat SemiBold"/>
                <a:cs typeface="Montserrat SemiBold"/>
                <a:sym typeface="Montserrat SemiBold"/>
              </a:rPr>
              <a:t>; </a:t>
            </a:r>
            <a:endParaRPr sz="1170">
              <a:solidFill>
                <a:srgbClr val="93C47D"/>
              </a:solidFill>
              <a:latin typeface="Montserrat SemiBold"/>
              <a:ea typeface="Montserrat SemiBold"/>
              <a:cs typeface="Montserrat SemiBold"/>
              <a:sym typeface="Montserrat SemiBold"/>
            </a:endParaRPr>
          </a:p>
        </p:txBody>
      </p:sp>
      <p:grpSp>
        <p:nvGrpSpPr>
          <p:cNvPr id="149" name="Google Shape;149;p21"/>
          <p:cNvGrpSpPr/>
          <p:nvPr/>
        </p:nvGrpSpPr>
        <p:grpSpPr>
          <a:xfrm>
            <a:off x="5261718" y="1613675"/>
            <a:ext cx="2088900" cy="2063700"/>
            <a:chOff x="6725001" y="1600825"/>
            <a:chExt cx="2088900" cy="2063700"/>
          </a:xfrm>
        </p:grpSpPr>
        <p:sp>
          <p:nvSpPr>
            <p:cNvPr id="150" name="Google Shape;150;p21"/>
            <p:cNvSpPr/>
            <p:nvPr/>
          </p:nvSpPr>
          <p:spPr>
            <a:xfrm>
              <a:off x="6725001" y="1600825"/>
              <a:ext cx="2088900" cy="2063700"/>
            </a:xfrm>
            <a:prstGeom prst="roundRect">
              <a:avLst>
                <a:gd fmla="val 16667"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chemeClr val="lt1"/>
                  </a:solidFill>
                  <a:latin typeface="Montserrat SemiBold"/>
                  <a:ea typeface="Montserrat SemiBold"/>
                  <a:cs typeface="Montserrat SemiBold"/>
                  <a:sym typeface="Montserrat SemiBold"/>
                </a:rPr>
                <a:t>8785</a:t>
              </a:r>
              <a:endParaRPr sz="3700">
                <a:solidFill>
                  <a:schemeClr val="lt1"/>
                </a:solidFill>
                <a:latin typeface="Montserrat SemiBold"/>
                <a:ea typeface="Montserrat SemiBold"/>
                <a:cs typeface="Montserrat SemiBold"/>
                <a:sym typeface="Montserrat SemiBold"/>
              </a:endParaRPr>
            </a:p>
          </p:txBody>
        </p:sp>
        <p:pic>
          <p:nvPicPr>
            <p:cNvPr id="151" name="Google Shape;151;p21"/>
            <p:cNvPicPr preferRelativeResize="0"/>
            <p:nvPr/>
          </p:nvPicPr>
          <p:blipFill>
            <a:blip r:embed="rId8">
              <a:alphaModFix/>
            </a:blip>
            <a:stretch>
              <a:fillRect/>
            </a:stretch>
          </p:blipFill>
          <p:spPr>
            <a:xfrm>
              <a:off x="6947650" y="1753375"/>
              <a:ext cx="419100" cy="419100"/>
            </a:xfrm>
            <a:prstGeom prst="rect">
              <a:avLst/>
            </a:prstGeom>
            <a:noFill/>
            <a:ln>
              <a:noFill/>
            </a:ln>
          </p:spPr>
        </p:pic>
        <p:pic>
          <p:nvPicPr>
            <p:cNvPr id="152" name="Google Shape;152;p21"/>
            <p:cNvPicPr preferRelativeResize="0"/>
            <p:nvPr/>
          </p:nvPicPr>
          <p:blipFill>
            <a:blip r:embed="rId9">
              <a:alphaModFix/>
            </a:blip>
            <a:stretch>
              <a:fillRect/>
            </a:stretch>
          </p:blipFill>
          <p:spPr>
            <a:xfrm>
              <a:off x="8146967" y="1674606"/>
              <a:ext cx="456350" cy="456350"/>
            </a:xfrm>
            <a:prstGeom prst="rect">
              <a:avLst/>
            </a:prstGeom>
            <a:noFill/>
            <a:ln>
              <a:noFill/>
            </a:ln>
          </p:spPr>
        </p:pic>
      </p:grpSp>
      <p:pic>
        <p:nvPicPr>
          <p:cNvPr id="153" name="Google Shape;153;p21"/>
          <p:cNvPicPr preferRelativeResize="0"/>
          <p:nvPr/>
        </p:nvPicPr>
        <p:blipFill>
          <a:blip r:embed="rId10">
            <a:alphaModFix/>
          </a:blip>
          <a:stretch>
            <a:fillRect/>
          </a:stretch>
        </p:blipFill>
        <p:spPr>
          <a:xfrm>
            <a:off x="3912959" y="2087575"/>
            <a:ext cx="1178738" cy="755425"/>
          </a:xfrm>
          <a:prstGeom prst="rect">
            <a:avLst/>
          </a:prstGeom>
          <a:noFill/>
          <a:ln>
            <a:noFill/>
          </a:ln>
        </p:spPr>
      </p:pic>
      <p:pic>
        <p:nvPicPr>
          <p:cNvPr id="154" name="Google Shape;154;p21"/>
          <p:cNvPicPr preferRelativeResize="0"/>
          <p:nvPr/>
        </p:nvPicPr>
        <p:blipFill>
          <a:blip r:embed="rId11">
            <a:alphaModFix/>
          </a:blip>
          <a:stretch>
            <a:fillRect/>
          </a:stretch>
        </p:blipFill>
        <p:spPr>
          <a:xfrm>
            <a:off x="698850" y="1516300"/>
            <a:ext cx="353975" cy="353975"/>
          </a:xfrm>
          <a:prstGeom prst="rect">
            <a:avLst/>
          </a:prstGeom>
          <a:solidFill>
            <a:schemeClr val="dk1"/>
          </a:solid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